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64" r:id="rId3"/>
    <p:sldId id="265" r:id="rId4"/>
    <p:sldId id="281" r:id="rId5"/>
    <p:sldId id="321" r:id="rId6"/>
    <p:sldId id="282" r:id="rId7"/>
    <p:sldId id="283" r:id="rId8"/>
    <p:sldId id="284" r:id="rId9"/>
    <p:sldId id="285" r:id="rId10"/>
    <p:sldId id="311" r:id="rId11"/>
    <p:sldId id="286" r:id="rId12"/>
    <p:sldId id="312" r:id="rId13"/>
    <p:sldId id="287" r:id="rId14"/>
    <p:sldId id="313" r:id="rId15"/>
    <p:sldId id="314" r:id="rId16"/>
    <p:sldId id="289" r:id="rId17"/>
    <p:sldId id="315" r:id="rId18"/>
    <p:sldId id="290" r:id="rId19"/>
    <p:sldId id="291" r:id="rId20"/>
    <p:sldId id="292" r:id="rId21"/>
    <p:sldId id="316" r:id="rId22"/>
    <p:sldId id="293" r:id="rId23"/>
    <p:sldId id="294" r:id="rId24"/>
    <p:sldId id="317" r:id="rId25"/>
    <p:sldId id="296" r:id="rId26"/>
    <p:sldId id="297" r:id="rId27"/>
    <p:sldId id="298" r:id="rId28"/>
    <p:sldId id="300" r:id="rId29"/>
    <p:sldId id="301" r:id="rId30"/>
    <p:sldId id="318" r:id="rId31"/>
    <p:sldId id="302" r:id="rId32"/>
    <p:sldId id="319" r:id="rId33"/>
    <p:sldId id="303" r:id="rId34"/>
    <p:sldId id="304" r:id="rId35"/>
    <p:sldId id="305" r:id="rId36"/>
    <p:sldId id="320" r:id="rId37"/>
    <p:sldId id="306" r:id="rId38"/>
    <p:sldId id="307" r:id="rId39"/>
    <p:sldId id="308" r:id="rId40"/>
    <p:sldId id="309" r:id="rId41"/>
    <p:sldId id="280" r:id="rId42"/>
  </p:sldIdLst>
  <p:sldSz cx="9144000" cy="6858000" type="screen4x3"/>
  <p:notesSz cx="6858000" cy="9144000"/>
  <p:embeddedFontLst>
    <p:embeddedFont>
      <p:font typeface="Economica" panose="02000506040000020004" pitchFamily="2" charset="77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61"/>
    <p:restoredTop sz="92123"/>
  </p:normalViewPr>
  <p:slideViewPr>
    <p:cSldViewPr snapToGrid="0" snapToObjects="1">
      <p:cViewPr varScale="1">
        <p:scale>
          <a:sx n="133" d="100"/>
          <a:sy n="133" d="100"/>
        </p:scale>
        <p:origin x="3000" y="448"/>
      </p:cViewPr>
      <p:guideLst/>
    </p:cSldViewPr>
  </p:slideViewPr>
  <p:outlineViewPr>
    <p:cViewPr>
      <p:scale>
        <a:sx n="33" d="100"/>
        <a:sy n="33" d="100"/>
      </p:scale>
      <p:origin x="0" y="-36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143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2204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70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765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5337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026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598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9647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830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91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537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994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7330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1079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3536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720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176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0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915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490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3866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410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7339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3378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3814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62939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803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856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54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140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31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7671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0970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644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689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485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865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3035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d6ae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d6ae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65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1008933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4355671"/>
            <a:ext cx="1081625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925674"/>
            <a:ext cx="30546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4155440"/>
            <a:ext cx="3054600" cy="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cTheme" userDrawn="1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202700" y="1104350"/>
            <a:ext cx="8818500" cy="5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238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Char char="○"/>
              <a:defRPr sz="1500"/>
            </a:lvl2pPr>
            <a:lvl3pPr marL="1371600" lvl="2" indent="-3175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 lang="it-IT" dirty="0"/>
          </a:p>
          <a:p>
            <a:pPr lvl="2"/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633633"/>
            <a:ext cx="3999900" cy="44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865867"/>
            <a:ext cx="2808000" cy="3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5878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33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239033"/>
            <a:ext cx="4045200" cy="23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2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5625233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6167"/>
            <a:ext cx="8520600" cy="28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4216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21233"/>
            <a:ext cx="8520600" cy="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33633"/>
            <a:ext cx="85206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88012" y="1937550"/>
            <a:ext cx="3367975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Linear Models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5B4D833-F59D-26E4-3DCB-AF8E72E5F3AE}"/>
              </a:ext>
            </a:extLst>
          </p:cNvPr>
          <p:cNvSpPr txBox="1"/>
          <p:nvPr/>
        </p:nvSpPr>
        <p:spPr>
          <a:xfrm>
            <a:off x="10456606" y="83770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Descent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53660" y="1368203"/>
            <a:ext cx="8678640" cy="4834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Algorithm:</a:t>
            </a:r>
          </a:p>
          <a:p>
            <a:pPr lvl="1"/>
            <a:r>
              <a:rPr lang="en-GB" dirty="0"/>
              <a:t>pick a random starting point </a:t>
            </a:r>
          </a:p>
          <a:p>
            <a:pPr lvl="2"/>
            <a:r>
              <a:rPr lang="en-GB" dirty="0"/>
              <a:t>fill 𝜃 with </a:t>
            </a:r>
            <a:r>
              <a:rPr lang="en-GB" b="1" dirty="0"/>
              <a:t>random</a:t>
            </a:r>
            <a:r>
              <a:rPr lang="en-GB" dirty="0"/>
              <a:t> values</a:t>
            </a:r>
          </a:p>
          <a:p>
            <a:pPr lvl="1"/>
            <a:r>
              <a:rPr lang="en-GB" dirty="0"/>
              <a:t>compute the </a:t>
            </a:r>
            <a:r>
              <a:rPr lang="en-GB" b="1" dirty="0"/>
              <a:t>local gradient </a:t>
            </a:r>
            <a:r>
              <a:rPr lang="en-GB" dirty="0"/>
              <a:t>of J</a:t>
            </a:r>
          </a:p>
          <a:p>
            <a:pPr lvl="1"/>
            <a:r>
              <a:rPr lang="en-GB" b="1" dirty="0"/>
              <a:t>take a small step </a:t>
            </a:r>
            <a:r>
              <a:rPr lang="en-GB" dirty="0"/>
              <a:t>in the </a:t>
            </a:r>
            <a:r>
              <a:rPr lang="en-GB" b="1" dirty="0"/>
              <a:t>opposite</a:t>
            </a:r>
            <a:r>
              <a:rPr lang="en-GB" dirty="0"/>
              <a:t> direction of  the gradient </a:t>
            </a:r>
          </a:p>
          <a:p>
            <a:pPr lvl="1"/>
            <a:r>
              <a:rPr lang="en-GB" dirty="0"/>
              <a:t>repeat with the new starting point</a:t>
            </a:r>
          </a:p>
          <a:p>
            <a:pPr lvl="1"/>
            <a:r>
              <a:rPr lang="en-GB" dirty="0"/>
              <a:t>once the gradient is zero, we have reached a minimum!</a:t>
            </a:r>
          </a:p>
          <a:p>
            <a:endParaRPr lang="en-GB" sz="900" dirty="0"/>
          </a:p>
          <a:p>
            <a:r>
              <a:rPr lang="en-GB" dirty="0"/>
              <a:t>The general idea is </a:t>
            </a:r>
            <a:r>
              <a:rPr lang="en-GB" b="1" dirty="0"/>
              <a:t>to tweak parameters iteratively </a:t>
            </a:r>
            <a:r>
              <a:rPr lang="en-GB" dirty="0"/>
              <a:t>to minimize the cost function </a:t>
            </a:r>
          </a:p>
          <a:p>
            <a:endParaRPr lang="en-GB" sz="1000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101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Learning rate</a:t>
            </a:r>
            <a:endParaRPr sz="4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500F4BD-DE20-972E-BFB1-2D8D64967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6" y="3335464"/>
            <a:ext cx="8781384" cy="3312471"/>
          </a:xfrm>
          <a:prstGeom prst="rect">
            <a:avLst/>
          </a:prstGeom>
        </p:spPr>
      </p:pic>
      <p:sp>
        <p:nvSpPr>
          <p:cNvPr id="12" name="Google Shape;84;p14">
            <a:extLst>
              <a:ext uri="{FF2B5EF4-FFF2-40B4-BE49-F238E27FC236}">
                <a16:creationId xmlns:a16="http://schemas.microsoft.com/office/drawing/2014/main" id="{2648CDBB-0686-14B6-48D0-E4C3E762DA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3660" y="923358"/>
            <a:ext cx="8421929" cy="5724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GB" sz="1000" dirty="0"/>
          </a:p>
          <a:p>
            <a:r>
              <a:rPr lang="en-GB" dirty="0"/>
              <a:t>The</a:t>
            </a:r>
            <a:r>
              <a:rPr lang="en-GB" b="1" dirty="0"/>
              <a:t> size of the step </a:t>
            </a:r>
            <a:endParaRPr lang="en-GB" dirty="0"/>
          </a:p>
          <a:p>
            <a:pPr lvl="1"/>
            <a:r>
              <a:rPr lang="en-GB" b="1" dirty="0"/>
              <a:t>too small</a:t>
            </a:r>
          </a:p>
          <a:p>
            <a:pPr lvl="2"/>
            <a:r>
              <a:rPr lang="en-GB" dirty="0"/>
              <a:t>algorithm will go through many iterations to converge, this  takes a </a:t>
            </a:r>
            <a:r>
              <a:rPr lang="en-GB" b="1" dirty="0"/>
              <a:t>long time</a:t>
            </a:r>
            <a:r>
              <a:rPr lang="en-GB" dirty="0"/>
              <a:t> </a:t>
            </a:r>
          </a:p>
          <a:p>
            <a:pPr lvl="1"/>
            <a:r>
              <a:rPr lang="en-GB" b="1" dirty="0"/>
              <a:t>too high</a:t>
            </a:r>
          </a:p>
          <a:p>
            <a:pPr lvl="2"/>
            <a:r>
              <a:rPr lang="en-GB" dirty="0"/>
              <a:t>might jump across the valley and end up  on the other side (even higher), it  </a:t>
            </a:r>
            <a:r>
              <a:rPr lang="en-GB" b="1" dirty="0"/>
              <a:t>may diverge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42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Global and local minimum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2881"/>
            <a:ext cx="8818500" cy="5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Not all cost functions have </a:t>
            </a:r>
            <a:r>
              <a:rPr lang="en-GB" b="1" dirty="0"/>
              <a:t>just one minimum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1000" dirty="0"/>
          </a:p>
          <a:p>
            <a:r>
              <a:rPr lang="en-GB" dirty="0"/>
              <a:t>RMSE cost function is </a:t>
            </a:r>
            <a:r>
              <a:rPr lang="en-GB" b="1" dirty="0"/>
              <a:t>convex</a:t>
            </a:r>
          </a:p>
          <a:p>
            <a:pPr lvl="1"/>
            <a:r>
              <a:rPr lang="en-GB" b="1" dirty="0"/>
              <a:t>no local minima</a:t>
            </a:r>
            <a:r>
              <a:rPr lang="en-GB" dirty="0"/>
              <a:t>, just one global minimum </a:t>
            </a:r>
          </a:p>
          <a:p>
            <a:pPr lvl="1"/>
            <a:r>
              <a:rPr lang="en-GB" dirty="0"/>
              <a:t>GD is guaranteed to approach arbitrarily close the global minimum (wait long enough)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0344F2FE-01E9-6852-3AE8-CD916F26C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57" y="1478828"/>
            <a:ext cx="5197918" cy="37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Estimation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29954"/>
            <a:ext cx="8818500" cy="5342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Derivative of a function of one variable is the limit of the difference quotients</a:t>
            </a:r>
          </a:p>
          <a:p>
            <a:pPr lvl="0"/>
            <a:endParaRPr lang="en-GB" sz="2400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When the function has many variables, it has </a:t>
            </a:r>
            <a:r>
              <a:rPr lang="en-GB" b="1" dirty="0"/>
              <a:t>multiple partial derivatives</a:t>
            </a:r>
          </a:p>
          <a:p>
            <a:pPr lvl="1"/>
            <a:r>
              <a:rPr lang="en-GB" dirty="0"/>
              <a:t>each indicating how it changes when we make small changes in just one of the input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gradient vector </a:t>
            </a:r>
            <a:r>
              <a:rPr lang="en-GB" dirty="0"/>
              <a:t>contains all the partial derivatives of the cost function</a:t>
            </a:r>
          </a:p>
          <a:p>
            <a:endParaRPr lang="en-GB" dirty="0"/>
          </a:p>
          <a:p>
            <a:endParaRPr lang="en-GB" sz="18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move towards the minimum, starting from a random point x, by subtracting the gradient using the learning rate factor:</a:t>
            </a:r>
          </a:p>
          <a:p>
            <a:endParaRPr lang="en-GB" sz="2000" dirty="0"/>
          </a:p>
          <a:p>
            <a:pPr marL="120650" indent="0">
              <a:buNone/>
            </a:pPr>
            <a:endParaRPr lang="en-GB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0AC43C-FAB9-48E3-0BA2-F6AF80B9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13" y="1622119"/>
            <a:ext cx="2841430" cy="76460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3F3FB7F-862F-F650-0A74-3F7C19303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13" y="6010597"/>
            <a:ext cx="1933357" cy="426170"/>
          </a:xfrm>
          <a:prstGeom prst="rect">
            <a:avLst/>
          </a:prstGeom>
        </p:spPr>
      </p:pic>
      <p:pic>
        <p:nvPicPr>
          <p:cNvPr id="8" name="Immagine 7" descr="Immagine che contiene Carattere, calligrafia, testo, bianco&#10;&#10;Descrizione generata automaticamente">
            <a:extLst>
              <a:ext uri="{FF2B5EF4-FFF2-40B4-BE49-F238E27FC236}">
                <a16:creationId xmlns:a16="http://schemas.microsoft.com/office/drawing/2014/main" id="{19A6F335-95EC-4ACB-3FE3-E89A7565E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13" y="3717520"/>
            <a:ext cx="1876080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01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Estimation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4068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a quadratic function of two variables</a:t>
            </a:r>
          </a:p>
          <a:p>
            <a:r>
              <a:rPr lang="en-GB" dirty="0"/>
              <a:t>Let’s use gradients to find the minimum</a:t>
            </a:r>
          </a:p>
          <a:p>
            <a:pPr lvl="1"/>
            <a:r>
              <a:rPr lang="en-GB" dirty="0"/>
              <a:t>pick a random starting point </a:t>
            </a:r>
          </a:p>
          <a:p>
            <a:pPr lvl="1"/>
            <a:r>
              <a:rPr lang="en-GB" dirty="0"/>
              <a:t>take tiny steps in the opposite direction of the gradient </a:t>
            </a:r>
          </a:p>
          <a:p>
            <a:pPr lvl="1"/>
            <a:r>
              <a:rPr lang="en-GB" dirty="0"/>
              <a:t>until we reach a point where the gradient is small</a:t>
            </a:r>
          </a:p>
          <a:p>
            <a:r>
              <a:rPr lang="en-GB" dirty="0"/>
              <a:t>We can visualize the function and the path </a:t>
            </a:r>
            <a:br>
              <a:rPr lang="en-GB" dirty="0"/>
            </a:br>
            <a:r>
              <a:rPr lang="en-GB" dirty="0"/>
              <a:t>followed by GD to find the minimum.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Diagramma, design&#10;&#10;Descrizione generata automaticamente">
            <a:extLst>
              <a:ext uri="{FF2B5EF4-FFF2-40B4-BE49-F238E27FC236}">
                <a16:creationId xmlns:a16="http://schemas.microsoft.com/office/drawing/2014/main" id="{3D9F03FA-DD16-3AB5-47AA-B9937C4E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25" y="3411122"/>
            <a:ext cx="3014983" cy="2824403"/>
          </a:xfrm>
          <a:prstGeom prst="rect">
            <a:avLst/>
          </a:prstGeom>
        </p:spPr>
      </p:pic>
      <p:pic>
        <p:nvPicPr>
          <p:cNvPr id="7" name="Immagine 6" descr="Immagine che contiene schermata, linea, diagramma, design&#10;&#10;Descrizione generata automaticamente">
            <a:extLst>
              <a:ext uri="{FF2B5EF4-FFF2-40B4-BE49-F238E27FC236}">
                <a16:creationId xmlns:a16="http://schemas.microsoft.com/office/drawing/2014/main" id="{4BD028A4-B926-2F15-EBF6-E25EABDC7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016" y="3447306"/>
            <a:ext cx="3014984" cy="2853534"/>
          </a:xfrm>
          <a:prstGeom prst="rect">
            <a:avLst/>
          </a:prstGeom>
        </p:spPr>
      </p:pic>
      <p:pic>
        <p:nvPicPr>
          <p:cNvPr id="9" name="Immagine 8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C27B54C2-6988-108F-AD1E-C9A2685E6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4" y="3398767"/>
            <a:ext cx="3211187" cy="2853534"/>
          </a:xfrm>
          <a:prstGeom prst="rect">
            <a:avLst/>
          </a:prstGeom>
        </p:spPr>
      </p:pic>
      <p:pic>
        <p:nvPicPr>
          <p:cNvPr id="11" name="Immagine 10" descr="Immagine che contiene diagramma, design&#10;&#10;Descrizione generata automaticamente">
            <a:extLst>
              <a:ext uri="{FF2B5EF4-FFF2-40B4-BE49-F238E27FC236}">
                <a16:creationId xmlns:a16="http://schemas.microsoft.com/office/drawing/2014/main" id="{21917501-D528-29F9-249B-0A5657383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217" y="623354"/>
            <a:ext cx="3014983" cy="29598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BEEA0D7-B525-FB78-0DBF-9419F019332B}"/>
              </a:ext>
            </a:extLst>
          </p:cNvPr>
          <p:cNvSpPr txBox="1"/>
          <p:nvPr/>
        </p:nvSpPr>
        <p:spPr>
          <a:xfrm>
            <a:off x="3691517" y="6237230"/>
            <a:ext cx="32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it-IT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0.001</a:t>
            </a:r>
            <a:endParaRPr lang="it-IT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E9E634E-43D6-BEF2-F85F-66BE85AF7ADF}"/>
              </a:ext>
            </a:extLst>
          </p:cNvPr>
          <p:cNvSpPr txBox="1"/>
          <p:nvPr/>
        </p:nvSpPr>
        <p:spPr>
          <a:xfrm>
            <a:off x="652193" y="6243470"/>
            <a:ext cx="32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it-IT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0.1</a:t>
            </a:r>
            <a:endParaRPr lang="it-IT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94F1F72-3A02-A2E9-FD98-32BA2F06C8C6}"/>
              </a:ext>
            </a:extLst>
          </p:cNvPr>
          <p:cNvSpPr txBox="1"/>
          <p:nvPr/>
        </p:nvSpPr>
        <p:spPr>
          <a:xfrm>
            <a:off x="6718525" y="6209207"/>
            <a:ext cx="32111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learning_rate</a:t>
            </a:r>
            <a:r>
              <a:rPr lang="it-IT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sz="1200" dirty="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it-IT" sz="12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.015</a:t>
            </a:r>
            <a:endParaRPr lang="it-IT" sz="12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7" name="Immagine 1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E209086-4C3B-E7C5-C549-AEC43943B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68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Estimation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4068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Consider a more complex function with several local minimum</a:t>
            </a:r>
          </a:p>
          <a:p>
            <a:pPr lvl="0"/>
            <a:r>
              <a:rPr lang="en-GB" dirty="0"/>
              <a:t>GD finds different minimum values, depending on the starting point</a:t>
            </a:r>
          </a:p>
          <a:p>
            <a:pPr lvl="1"/>
            <a:r>
              <a:rPr lang="en-GB" dirty="0"/>
              <a:t>the function is not convex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17" name="Immagine 16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E209086-4C3B-E7C5-C549-AEC43943B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3" name="Immagine 2" descr="Immagine che contiene diagramma, schizzo, design&#10;&#10;Descrizione generata automaticamente">
            <a:extLst>
              <a:ext uri="{FF2B5EF4-FFF2-40B4-BE49-F238E27FC236}">
                <a16:creationId xmlns:a16="http://schemas.microsoft.com/office/drawing/2014/main" id="{08017091-714B-F62E-6455-E23AC6695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204" y="1910211"/>
            <a:ext cx="5234086" cy="477416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CB4C95-0F81-2BDD-6E9A-7B374C987ADB}"/>
              </a:ext>
            </a:extLst>
          </p:cNvPr>
          <p:cNvSpPr txBox="1"/>
          <p:nvPr/>
        </p:nvSpPr>
        <p:spPr>
          <a:xfrm>
            <a:off x="6296473" y="2009408"/>
            <a:ext cx="236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x_start_b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1.5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94141EE-5507-7042-247E-0BB1977FA180}"/>
              </a:ext>
            </a:extLst>
          </p:cNvPr>
          <p:cNvSpPr txBox="1"/>
          <p:nvPr/>
        </p:nvSpPr>
        <p:spPr>
          <a:xfrm>
            <a:off x="468031" y="2502244"/>
            <a:ext cx="2361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x_start_a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it-IT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1.6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it-IT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it-IT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cxnSp>
        <p:nvCxnSpPr>
          <p:cNvPr id="16" name="Connettore 7 15">
            <a:extLst>
              <a:ext uri="{FF2B5EF4-FFF2-40B4-BE49-F238E27FC236}">
                <a16:creationId xmlns:a16="http://schemas.microsoft.com/office/drawing/2014/main" id="{25DA7E41-DA29-56F9-6D07-E0E1BF027FF2}"/>
              </a:ext>
            </a:extLst>
          </p:cNvPr>
          <p:cNvCxnSpPr>
            <a:stCxn id="10" idx="2"/>
          </p:cNvCxnSpPr>
          <p:nvPr/>
        </p:nvCxnSpPr>
        <p:spPr>
          <a:xfrm rot="16200000" flipH="1">
            <a:off x="2195871" y="2262778"/>
            <a:ext cx="1828886" cy="2923371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7 24">
            <a:extLst>
              <a:ext uri="{FF2B5EF4-FFF2-40B4-BE49-F238E27FC236}">
                <a16:creationId xmlns:a16="http://schemas.microsoft.com/office/drawing/2014/main" id="{1EBF1033-8FBC-AA5E-9623-685D4F2CC0BE}"/>
              </a:ext>
            </a:extLst>
          </p:cNvPr>
          <p:cNvCxnSpPr>
            <a:cxnSpLocks/>
          </p:cNvCxnSpPr>
          <p:nvPr/>
        </p:nvCxnSpPr>
        <p:spPr>
          <a:xfrm rot="5400000">
            <a:off x="5482735" y="2371008"/>
            <a:ext cx="2102480" cy="219322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7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Batch Gradient Descent (BGD)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08647"/>
            <a:ext cx="8818500" cy="5442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apply the GD idea </a:t>
            </a:r>
            <a:r>
              <a:rPr lang="en-GB" b="1" dirty="0"/>
              <a:t>to fit the linear model</a:t>
            </a:r>
          </a:p>
          <a:p>
            <a:pPr lvl="1"/>
            <a:r>
              <a:rPr lang="en-GB" dirty="0"/>
              <a:t>we need to compute the gradient of the cost function</a:t>
            </a:r>
            <a:endParaRPr lang="en-GB" baseline="-25000" dirty="0"/>
          </a:p>
          <a:p>
            <a:pPr lvl="1"/>
            <a:r>
              <a:rPr lang="en-GB" dirty="0"/>
              <a:t>notice: this involves </a:t>
            </a:r>
            <a:r>
              <a:rPr lang="en-GB" b="1" dirty="0"/>
              <a:t>calculations over the full training set</a:t>
            </a:r>
            <a:r>
              <a:rPr lang="en-GB" dirty="0"/>
              <a:t> </a:t>
            </a:r>
            <a:r>
              <a:rPr lang="en-GB" b="1" dirty="0"/>
              <a:t>at each step!</a:t>
            </a:r>
            <a:r>
              <a:rPr lang="en-GB" dirty="0"/>
              <a:t> </a:t>
            </a:r>
          </a:p>
          <a:p>
            <a:pPr marL="590550" lvl="1" indent="0">
              <a:buNone/>
            </a:pPr>
            <a:endParaRPr lang="en-GB" sz="800" dirty="0"/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234557D-85FE-42D3-F9ED-5FA3BAE3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2CFC8B3E-4474-3922-ECA8-E00D4B255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495" y="2187535"/>
            <a:ext cx="4739009" cy="44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4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Batch Gradient Descent (BGD)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5442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But what if you had used a different  learning rates?</a:t>
            </a:r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sz="7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find a good learning rate: use grid search</a:t>
            </a:r>
          </a:p>
          <a:p>
            <a:r>
              <a:rPr lang="en-GB" dirty="0"/>
              <a:t>To set the number of iterations: start with large number but interrupt when the gradient vector becomes tiny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6234557D-85FE-42D3-F9ED-5FA3BAE3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7" name="Immagine 6" descr="Immagine che contiene linea, testo, Diagramma, schermata&#10;&#10;Descrizione generata automaticamente">
            <a:extLst>
              <a:ext uri="{FF2B5EF4-FFF2-40B4-BE49-F238E27FC236}">
                <a16:creationId xmlns:a16="http://schemas.microsoft.com/office/drawing/2014/main" id="{D1BBBB53-A14A-7A0A-6F4F-8EA15709F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4" y="1666233"/>
            <a:ext cx="7772400" cy="36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87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Stochastic Gradient Descent (SGD)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46434"/>
            <a:ext cx="8818500" cy="5342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BGD had to </a:t>
            </a:r>
            <a:r>
              <a:rPr lang="en-GB" b="1" dirty="0"/>
              <a:t>evaluate the gradients on the entire dataset </a:t>
            </a:r>
            <a:r>
              <a:rPr lang="en-GB" dirty="0"/>
              <a:t>before we could take a gradient step and update our parameters</a:t>
            </a:r>
          </a:p>
          <a:p>
            <a:pPr lvl="1"/>
            <a:r>
              <a:rPr lang="en-GB" dirty="0"/>
              <a:t>example was fine, because dataset is "small" and gradient computation "cheap”</a:t>
            </a:r>
          </a:p>
          <a:p>
            <a:pPr lvl="1"/>
            <a:r>
              <a:rPr lang="en-GB" dirty="0"/>
              <a:t>real models have large datasets and expensive gradient computations</a:t>
            </a:r>
          </a:p>
          <a:p>
            <a:pPr lvl="0"/>
            <a:r>
              <a:rPr lang="en-GB" dirty="0"/>
              <a:t>Idea: </a:t>
            </a:r>
            <a:r>
              <a:rPr lang="en-GB" b="1" dirty="0"/>
              <a:t>computes the gradients based only on one single instance</a:t>
            </a:r>
          </a:p>
          <a:p>
            <a:pPr lvl="1"/>
            <a:r>
              <a:rPr lang="en-GB" dirty="0"/>
              <a:t>much faster: it has very little data to manipulate at every iteration</a:t>
            </a:r>
          </a:p>
          <a:p>
            <a:pPr lvl="1"/>
            <a:r>
              <a:rPr lang="en-GB" dirty="0"/>
              <a:t>works on huge training sets:  only one instance needs to be in memory</a:t>
            </a:r>
          </a:p>
          <a:p>
            <a:r>
              <a:rPr lang="en-GB" dirty="0"/>
              <a:t>The </a:t>
            </a:r>
            <a:r>
              <a:rPr lang="en-GB" b="1" dirty="0"/>
              <a:t>stochastic nature </a:t>
            </a:r>
            <a:r>
              <a:rPr lang="en-GB" dirty="0"/>
              <a:t>gives</a:t>
            </a:r>
            <a:r>
              <a:rPr lang="en-GB" b="1" dirty="0"/>
              <a:t> </a:t>
            </a:r>
            <a:r>
              <a:rPr lang="en-GB" dirty="0"/>
              <a:t>irregular behaviour</a:t>
            </a:r>
          </a:p>
          <a:p>
            <a:pPr lvl="1"/>
            <a:r>
              <a:rPr lang="en-GB" dirty="0"/>
              <a:t>instead of gently decreasing towards</a:t>
            </a:r>
            <a:br>
              <a:rPr lang="en-GB" dirty="0"/>
            </a:br>
            <a:r>
              <a:rPr lang="en-GB" dirty="0"/>
              <a:t>the minimum, it will bounce up and </a:t>
            </a:r>
            <a:br>
              <a:rPr lang="en-GB" dirty="0"/>
            </a:br>
            <a:r>
              <a:rPr lang="en-GB" dirty="0"/>
              <a:t>down, decreasing only on average</a:t>
            </a:r>
          </a:p>
          <a:p>
            <a:pPr lvl="1"/>
            <a:r>
              <a:rPr lang="en-GB" dirty="0"/>
              <a:t>when the cost function is very </a:t>
            </a:r>
            <a:br>
              <a:rPr lang="en-GB" dirty="0"/>
            </a:br>
            <a:r>
              <a:rPr lang="en-GB" dirty="0"/>
              <a:t>irregular, randomness can help </a:t>
            </a:r>
            <a:br>
              <a:rPr lang="en-GB" dirty="0"/>
            </a:br>
            <a:r>
              <a:rPr lang="en-GB" b="1" dirty="0"/>
              <a:t>jump out of local minima </a:t>
            </a:r>
            <a:endParaRPr lang="en-GB" dirty="0"/>
          </a:p>
          <a:p>
            <a:pPr lvl="1"/>
            <a:r>
              <a:rPr lang="en-GB" dirty="0"/>
              <a:t>however, once the algorithm stops, </a:t>
            </a:r>
            <a:br>
              <a:rPr lang="en-GB" dirty="0"/>
            </a:br>
            <a:r>
              <a:rPr lang="en-GB" dirty="0"/>
              <a:t>the final parameter values are </a:t>
            </a:r>
            <a:br>
              <a:rPr lang="en-GB" dirty="0"/>
            </a:br>
            <a:r>
              <a:rPr lang="en-GB" b="1" dirty="0"/>
              <a:t>good, but not optimal</a:t>
            </a:r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cerchio, schermata, testo, diagramma&#10;&#10;Descrizione generata automaticamente">
            <a:extLst>
              <a:ext uri="{FF2B5EF4-FFF2-40B4-BE49-F238E27FC236}">
                <a16:creationId xmlns:a16="http://schemas.microsoft.com/office/drawing/2014/main" id="{6A71B34D-BCE1-AE81-E3A0-D4A318255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82" y="4022668"/>
            <a:ext cx="4543168" cy="27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84;p14">
            <a:extLst>
              <a:ext uri="{FF2B5EF4-FFF2-40B4-BE49-F238E27FC236}">
                <a16:creationId xmlns:a16="http://schemas.microsoft.com/office/drawing/2014/main" id="{E1BA488D-6AF6-BCFF-EEAE-5D924D446354}"/>
              </a:ext>
            </a:extLst>
          </p:cNvPr>
          <p:cNvSpPr txBox="1">
            <a:spLocks/>
          </p:cNvSpPr>
          <p:nvPr/>
        </p:nvSpPr>
        <p:spPr>
          <a:xfrm>
            <a:off x="325500" y="1067082"/>
            <a:ext cx="8818500" cy="534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500"/>
              <a:buFont typeface="Open Sans"/>
              <a:buChar char="○"/>
              <a:defRPr sz="15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dirty="0"/>
              <a:t>We need to define the cost function, because we are now </a:t>
            </a:r>
            <a:br>
              <a:rPr lang="en-GB" dirty="0"/>
            </a:br>
            <a:r>
              <a:rPr lang="en-GB" dirty="0"/>
              <a:t>considering only one random instance at a time. </a:t>
            </a:r>
          </a:p>
          <a:p>
            <a:r>
              <a:rPr lang="en-GB" dirty="0"/>
              <a:t>It is different at each step,, because it is based on a single </a:t>
            </a:r>
            <a:br>
              <a:rPr lang="en-GB" dirty="0"/>
            </a:br>
            <a:r>
              <a:rPr lang="en-GB" dirty="0"/>
              <a:t>instance</a:t>
            </a:r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We can see that the </a:t>
            </a:r>
            <a:r>
              <a:rPr lang="en-GB" b="1" dirty="0"/>
              <a:t>path is less regular </a:t>
            </a:r>
            <a:r>
              <a:rPr lang="en-GB" dirty="0"/>
              <a:t>than the one followed by BGD. To better understand the differences, we can visualize the path near the minimum: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Stochastic Gradient Descent (SGD)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4703805"/>
            <a:ext cx="8818500" cy="193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One solution to this dilemma is to </a:t>
            </a:r>
            <a:r>
              <a:rPr lang="en-GB" b="1" dirty="0"/>
              <a:t>gradually reduce the learning rate</a:t>
            </a:r>
          </a:p>
          <a:p>
            <a:pPr lvl="1"/>
            <a:r>
              <a:rPr lang="en-GB" dirty="0"/>
              <a:t>step starts large, to escape local minima</a:t>
            </a:r>
          </a:p>
          <a:p>
            <a:pPr lvl="1"/>
            <a:r>
              <a:rPr lang="en-GB" dirty="0"/>
              <a:t>then get smaller, to settle at the global minimum</a:t>
            </a:r>
          </a:p>
          <a:p>
            <a:pPr lvl="1"/>
            <a:r>
              <a:rPr lang="en-GB" b="1" dirty="0"/>
              <a:t>learning schedule</a:t>
            </a:r>
          </a:p>
          <a:p>
            <a:r>
              <a:rPr lang="en-GB" dirty="0"/>
              <a:t>We can implements SGD using a simple learning </a:t>
            </a:r>
            <a:br>
              <a:rPr lang="en-GB" dirty="0"/>
            </a:br>
            <a:r>
              <a:rPr lang="en-GB" dirty="0"/>
              <a:t>schedule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While the BGD code iterated 10,000 times through the</a:t>
            </a:r>
            <a:br>
              <a:rPr lang="en-GB" dirty="0"/>
            </a:br>
            <a:r>
              <a:rPr lang="en-GB" dirty="0"/>
              <a:t>whole training set, SGD code goes through the training set only 100 times and reaches a pretty good solution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Immagine 5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13A9F6D8-2EE5-57E4-6165-794EC17D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59" y="3237876"/>
            <a:ext cx="3797643" cy="3434188"/>
          </a:xfrm>
          <a:prstGeom prst="rect">
            <a:avLst/>
          </a:prstGeom>
        </p:spPr>
      </p:pic>
      <p:pic>
        <p:nvPicPr>
          <p:cNvPr id="10" name="Immagine 9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D9A841D5-B5C8-3ACE-E428-1CD491032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462" y="521189"/>
            <a:ext cx="2269588" cy="2141395"/>
          </a:xfrm>
          <a:prstGeom prst="rect">
            <a:avLst/>
          </a:prstGeom>
        </p:spPr>
      </p:pic>
      <p:pic>
        <p:nvPicPr>
          <p:cNvPr id="12" name="Immagine 11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D5F2F0A2-48D1-F96F-8EF0-AFD78259B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52" y="3178784"/>
            <a:ext cx="3956170" cy="3538000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83424AF-ADB6-E2D4-B727-2D20A068E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5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Topics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201643"/>
            <a:ext cx="8520600" cy="4945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Linear Regression</a:t>
            </a:r>
          </a:p>
          <a:p>
            <a:pPr lvl="0"/>
            <a:r>
              <a:rPr lang="en-GB" sz="1800" dirty="0"/>
              <a:t>Cost Function</a:t>
            </a:r>
          </a:p>
          <a:p>
            <a:pPr lvl="0"/>
            <a:r>
              <a:rPr lang="en-GB" sz="1800" dirty="0"/>
              <a:t>Normal Equation</a:t>
            </a:r>
          </a:p>
          <a:p>
            <a:pPr lvl="0"/>
            <a:r>
              <a:rPr lang="en-GB" sz="1800" dirty="0"/>
              <a:t>Gradient Descent</a:t>
            </a:r>
          </a:p>
          <a:p>
            <a:pPr lvl="0"/>
            <a:r>
              <a:rPr lang="en-GB" sz="1800" dirty="0"/>
              <a:t>Learning Rate</a:t>
            </a:r>
          </a:p>
          <a:p>
            <a:pPr lvl="0"/>
            <a:r>
              <a:rPr lang="en-GB" sz="1800" dirty="0"/>
              <a:t>Gradient Estimation</a:t>
            </a:r>
          </a:p>
          <a:p>
            <a:pPr lvl="0"/>
            <a:r>
              <a:rPr lang="en-GB" sz="1800" dirty="0"/>
              <a:t>Batch, Stochastic and Mini-batch Gradient Descent</a:t>
            </a:r>
          </a:p>
          <a:p>
            <a:pPr lvl="0"/>
            <a:r>
              <a:rPr lang="en-GB" sz="1800" dirty="0"/>
              <a:t>Polynomial Regression Model</a:t>
            </a:r>
          </a:p>
          <a:p>
            <a:pPr lvl="0"/>
            <a:r>
              <a:rPr lang="en-GB" sz="1800" dirty="0"/>
              <a:t>Learning curves</a:t>
            </a:r>
          </a:p>
          <a:p>
            <a:pPr lvl="0"/>
            <a:r>
              <a:rPr lang="en-GB" sz="1800" dirty="0"/>
              <a:t>Bias-Variance Trade-off</a:t>
            </a:r>
          </a:p>
          <a:p>
            <a:pPr lvl="0"/>
            <a:r>
              <a:rPr lang="en-GB" sz="1800" dirty="0"/>
              <a:t>Regularized models</a:t>
            </a:r>
          </a:p>
          <a:p>
            <a:pPr lvl="0"/>
            <a:r>
              <a:rPr lang="en-GB" sz="1800" dirty="0"/>
              <a:t>Early Stopping</a:t>
            </a:r>
          </a:p>
          <a:p>
            <a:pPr lvl="0"/>
            <a:r>
              <a:rPr lang="en-GB" sz="1800" dirty="0"/>
              <a:t>Logistic regression</a:t>
            </a:r>
          </a:p>
          <a:p>
            <a:pPr lvl="0"/>
            <a:r>
              <a:rPr lang="en-GB" sz="1800" dirty="0"/>
              <a:t>Iris Dataset</a:t>
            </a:r>
          </a:p>
          <a:p>
            <a:pPr lvl="0"/>
            <a:r>
              <a:rPr lang="en-GB" sz="1800" dirty="0" err="1"/>
              <a:t>Softmax</a:t>
            </a:r>
            <a:r>
              <a:rPr lang="en-GB" sz="1800" dirty="0"/>
              <a:t> Regression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Mini-batch Gradient Descent (MGD)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46763"/>
            <a:ext cx="8818500" cy="5202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use a compromise between BGD and SGD: </a:t>
            </a:r>
          </a:p>
          <a:p>
            <a:pPr lvl="1"/>
            <a:r>
              <a:rPr lang="en-GB" dirty="0"/>
              <a:t>instead of computing the gradients based on the full training set (BGD) </a:t>
            </a:r>
          </a:p>
          <a:p>
            <a:pPr lvl="1"/>
            <a:r>
              <a:rPr lang="en-GB" dirty="0"/>
              <a:t>or based on just one instance (SGD)</a:t>
            </a:r>
          </a:p>
          <a:p>
            <a:pPr lvl="1"/>
            <a:r>
              <a:rPr lang="en-GB" dirty="0"/>
              <a:t>we can consider a small random sets of instances called </a:t>
            </a:r>
            <a:r>
              <a:rPr lang="en-GB" b="1" dirty="0"/>
              <a:t>mini-batches</a:t>
            </a:r>
            <a:endParaRPr lang="en-GB" dirty="0"/>
          </a:p>
          <a:p>
            <a:r>
              <a:rPr lang="en-GB" dirty="0"/>
              <a:t>The progress in parameter space is less erratic</a:t>
            </a:r>
          </a:p>
          <a:p>
            <a:pPr lvl="1"/>
            <a:r>
              <a:rPr lang="en-GB" dirty="0"/>
              <a:t>especially with large mini-batches</a:t>
            </a:r>
          </a:p>
          <a:p>
            <a:pPr lvl="1"/>
            <a:r>
              <a:rPr lang="en-GB" dirty="0"/>
              <a:t>MGD will end up walking around a bit closer to  the minimum than SGD</a:t>
            </a:r>
          </a:p>
          <a:p>
            <a:pPr lvl="1"/>
            <a:r>
              <a:rPr lang="en-GB" dirty="0"/>
              <a:t>it may be harder for it to escape from local minima</a:t>
            </a:r>
          </a:p>
          <a:p>
            <a:endParaRPr lang="en-GB" dirty="0"/>
          </a:p>
          <a:p>
            <a:r>
              <a:rPr lang="en-GB" dirty="0"/>
              <a:t>We can define:</a:t>
            </a:r>
          </a:p>
          <a:p>
            <a:pPr lvl="1"/>
            <a:r>
              <a:rPr lang="en-GB" b="1" dirty="0"/>
              <a:t>training step: </a:t>
            </a:r>
            <a:r>
              <a:rPr lang="en-GB" dirty="0"/>
              <a:t>one iteration of the training process, where a subset of the training data (all in the case of the BGD, just one in the case of SGD or some instances for MBGD) is used to update the parameters. </a:t>
            </a:r>
          </a:p>
          <a:p>
            <a:pPr lvl="1"/>
            <a:r>
              <a:rPr lang="en-GB" b="1" dirty="0"/>
              <a:t>epoch: </a:t>
            </a:r>
            <a:r>
              <a:rPr lang="en-GB" dirty="0"/>
              <a:t>a complete pass through the entire training dataset. During one epoch, the model sees every example in the dataset and updates its parameters accordingly.</a:t>
            </a:r>
          </a:p>
        </p:txBody>
      </p:sp>
    </p:spTree>
    <p:extLst>
      <p:ext uri="{BB962C8B-B14F-4D97-AF65-F5344CB8AC3E}">
        <p14:creationId xmlns:p14="http://schemas.microsoft.com/office/powerpoint/2010/main" val="357991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Mini-batch Gradient Descent (MGD) (2)</a:t>
            </a:r>
            <a:endParaRPr sz="4000" dirty="0"/>
          </a:p>
        </p:txBody>
      </p:sp>
      <p:pic>
        <p:nvPicPr>
          <p:cNvPr id="5" name="Immagine 4" descr="Immagine che contiene diagramma, linea, Diagramma, design&#10;&#10;Descrizione generata automaticamente">
            <a:extLst>
              <a:ext uri="{FF2B5EF4-FFF2-40B4-BE49-F238E27FC236}">
                <a16:creationId xmlns:a16="http://schemas.microsoft.com/office/drawing/2014/main" id="{6115A44B-EF6C-835D-CF83-0DDFD837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5" y="1718134"/>
            <a:ext cx="4062283" cy="3810000"/>
          </a:xfrm>
          <a:prstGeom prst="rect">
            <a:avLst/>
          </a:prstGeom>
        </p:spPr>
      </p:pic>
      <p:pic>
        <p:nvPicPr>
          <p:cNvPr id="7" name="Immagine 6" descr="Immagine che contiene schermata, linea, diagramma, quadrato&#10;&#10;Descrizione generata automaticamente">
            <a:extLst>
              <a:ext uri="{FF2B5EF4-FFF2-40B4-BE49-F238E27FC236}">
                <a16:creationId xmlns:a16="http://schemas.microsoft.com/office/drawing/2014/main" id="{284E749A-C117-7CE8-2AA9-E147E6572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387" y="1532239"/>
            <a:ext cx="4491390" cy="4114800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973B81C0-A716-1A45-9ED5-7E4AE00F8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5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mappa, linea, schermata&#10;&#10;Descrizione generata automaticamente">
            <a:extLst>
              <a:ext uri="{FF2B5EF4-FFF2-40B4-BE49-F238E27FC236}">
                <a16:creationId xmlns:a16="http://schemas.microsoft.com/office/drawing/2014/main" id="{D20AA876-5F08-D724-985D-C2A499CB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520" y="1340162"/>
            <a:ext cx="3772132" cy="3495447"/>
          </a:xfrm>
          <a:prstGeom prst="rect">
            <a:avLst/>
          </a:prstGeom>
        </p:spPr>
      </p:pic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2"/>
            <a:ext cx="8818500" cy="5489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show the paths taken by the three algorithms in parameter space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All end up near the minimum</a:t>
            </a:r>
          </a:p>
          <a:p>
            <a:pPr lvl="1"/>
            <a:r>
              <a:rPr lang="en-GB" dirty="0"/>
              <a:t>BGD path stops at the minimum</a:t>
            </a:r>
          </a:p>
          <a:p>
            <a:pPr lvl="1"/>
            <a:r>
              <a:rPr lang="en-GB" dirty="0"/>
              <a:t>both SGD and MGD continue to walk around</a:t>
            </a:r>
          </a:p>
          <a:p>
            <a:pPr lvl="1"/>
            <a:r>
              <a:rPr lang="en-GB" dirty="0"/>
              <a:t>BGD takes a lot of time to take each step</a:t>
            </a:r>
          </a:p>
          <a:p>
            <a:pPr lvl="1"/>
            <a:r>
              <a:rPr lang="en-GB" dirty="0"/>
              <a:t>SGD and MGD would also reach the minimum using a good learning schedule</a:t>
            </a:r>
          </a:p>
          <a:p>
            <a:pPr lvl="0"/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BGD, SGD, MGD Comparison</a:t>
            </a:r>
            <a:endParaRPr sz="4000" dirty="0"/>
          </a:p>
        </p:txBody>
      </p:sp>
      <p:pic>
        <p:nvPicPr>
          <p:cNvPr id="5" name="Immagine 4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0F1A398-CAE5-E452-FD3B-9B4C542E4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1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Polynomial Regression Model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05061"/>
            <a:ext cx="8818500" cy="480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What if data are </a:t>
            </a:r>
            <a:r>
              <a:rPr lang="en-GB" b="1" dirty="0"/>
              <a:t>more complex</a:t>
            </a:r>
            <a:r>
              <a:rPr lang="en-GB" dirty="0"/>
              <a:t> than a straight line? </a:t>
            </a:r>
          </a:p>
          <a:p>
            <a:pPr lvl="0"/>
            <a:r>
              <a:rPr lang="en-GB" dirty="0"/>
              <a:t>We can use a </a:t>
            </a:r>
            <a:r>
              <a:rPr lang="en-GB" b="1" dirty="0"/>
              <a:t>linear model also to fit nonlinear data</a:t>
            </a:r>
          </a:p>
          <a:p>
            <a:pPr lvl="1"/>
            <a:r>
              <a:rPr lang="en-GB" b="1" dirty="0"/>
              <a:t>add powers of each feature </a:t>
            </a:r>
            <a:r>
              <a:rPr lang="en-GB" dirty="0"/>
              <a:t>as new features</a:t>
            </a:r>
          </a:p>
          <a:p>
            <a:pPr lvl="1"/>
            <a:r>
              <a:rPr lang="en-GB" dirty="0"/>
              <a:t>then </a:t>
            </a:r>
            <a:r>
              <a:rPr lang="en-GB" b="1" dirty="0"/>
              <a:t>train a linear model </a:t>
            </a:r>
            <a:r>
              <a:rPr lang="en-GB" dirty="0"/>
              <a:t>on this </a:t>
            </a:r>
            <a:r>
              <a:rPr lang="en-GB" b="1" dirty="0"/>
              <a:t>extended set of features</a:t>
            </a:r>
          </a:p>
          <a:p>
            <a:r>
              <a:rPr lang="en-GB" dirty="0"/>
              <a:t>For example, the relationship between the independent variable x and the dependent variable y is modelled as an n</a:t>
            </a:r>
            <a:r>
              <a:rPr lang="en-GB" baseline="-25000" dirty="0"/>
              <a:t>th</a:t>
            </a:r>
            <a:r>
              <a:rPr lang="en-GB" dirty="0"/>
              <a:t> degree polynomial in x:</a:t>
            </a:r>
          </a:p>
          <a:p>
            <a:endParaRPr lang="en-GB" dirty="0"/>
          </a:p>
          <a:p>
            <a:endParaRPr lang="en-GB" dirty="0"/>
          </a:p>
          <a:p>
            <a:endParaRPr lang="en-GB" sz="1100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When there are multiple features, we can find </a:t>
            </a:r>
            <a:br>
              <a:rPr lang="en-GB" dirty="0"/>
            </a:br>
            <a:r>
              <a:rPr lang="en-GB" dirty="0"/>
              <a:t>relationships adding </a:t>
            </a:r>
            <a:r>
              <a:rPr lang="en-GB" b="1" dirty="0"/>
              <a:t>all combinations of </a:t>
            </a:r>
            <a:br>
              <a:rPr lang="en-GB" b="1" dirty="0"/>
            </a:br>
            <a:r>
              <a:rPr lang="en-GB" b="1" dirty="0"/>
              <a:t>features </a:t>
            </a:r>
            <a:r>
              <a:rPr lang="en-GB" dirty="0"/>
              <a:t>up to the given degree</a:t>
            </a:r>
          </a:p>
          <a:p>
            <a:endParaRPr lang="en-GB" dirty="0"/>
          </a:p>
          <a:p>
            <a:r>
              <a:rPr lang="en-GB" dirty="0"/>
              <a:t>Beware of the </a:t>
            </a:r>
            <a:r>
              <a:rPr lang="en-GB" b="1" dirty="0"/>
              <a:t>combinatorial </a:t>
            </a:r>
            <a:br>
              <a:rPr lang="en-GB" b="1" dirty="0"/>
            </a:br>
            <a:r>
              <a:rPr lang="en-GB" b="1" dirty="0"/>
              <a:t>explosion of features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EBEFE3-8F15-E7BE-96D3-6A45B5F37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27" b="6027"/>
          <a:stretch/>
        </p:blipFill>
        <p:spPr>
          <a:xfrm>
            <a:off x="687155" y="3384487"/>
            <a:ext cx="4622800" cy="705081"/>
          </a:xfrm>
          <a:prstGeom prst="rect">
            <a:avLst/>
          </a:prstGeom>
        </p:spPr>
      </p:pic>
      <p:pic>
        <p:nvPicPr>
          <p:cNvPr id="6" name="Immagine 5" descr="Immagine che contiene testo, calligrafia, Carattere, diagramma&#10;&#10;Descrizione generata automaticamente">
            <a:extLst>
              <a:ext uri="{FF2B5EF4-FFF2-40B4-BE49-F238E27FC236}">
                <a16:creationId xmlns:a16="http://schemas.microsoft.com/office/drawing/2014/main" id="{154387D6-1FBF-B782-C524-5D4BA1012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05" y="4089568"/>
            <a:ext cx="3373395" cy="24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8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Polynomial Regression Model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80843"/>
            <a:ext cx="8818500" cy="5577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 a simple quadratic equation plus noise</a:t>
            </a:r>
          </a:p>
          <a:p>
            <a:pPr lvl="1"/>
            <a:r>
              <a:rPr lang="en-GB" dirty="0"/>
              <a:t>Y = 0.5x</a:t>
            </a:r>
            <a:r>
              <a:rPr lang="en-GB" baseline="30000" dirty="0"/>
              <a:t>2</a:t>
            </a:r>
            <a:r>
              <a:rPr lang="en-GB" dirty="0"/>
              <a:t> + x + </a:t>
            </a:r>
            <a:r>
              <a:rPr lang="en-GB" dirty="0" err="1"/>
              <a:t>random_noise</a:t>
            </a:r>
            <a:endParaRPr lang="en-GB" dirty="0"/>
          </a:p>
          <a:p>
            <a:pPr lvl="1"/>
            <a:r>
              <a:rPr lang="en-GB" dirty="0"/>
              <a:t>clearly, a straight line will never fit data</a:t>
            </a:r>
          </a:p>
          <a:p>
            <a:pPr lvl="1"/>
            <a:r>
              <a:rPr lang="en-GB" dirty="0"/>
              <a:t>we can transform training data adding the </a:t>
            </a:r>
            <a:br>
              <a:rPr lang="en-GB" dirty="0"/>
            </a:br>
            <a:r>
              <a:rPr lang="en-GB" dirty="0"/>
              <a:t>square of each feature as a new feature</a:t>
            </a:r>
          </a:p>
          <a:p>
            <a:pPr lvl="1"/>
            <a:r>
              <a:rPr lang="en-GB" dirty="0"/>
              <a:t>we can fit a linear model to this extended dataset</a:t>
            </a:r>
          </a:p>
          <a:p>
            <a:pPr lvl="1"/>
            <a:endParaRPr lang="en-GB" sz="1000" dirty="0"/>
          </a:p>
          <a:p>
            <a:r>
              <a:rPr lang="en-GB" dirty="0"/>
              <a:t>If we perform </a:t>
            </a:r>
            <a:r>
              <a:rPr lang="en-GB" b="1" dirty="0"/>
              <a:t>high-degree</a:t>
            </a:r>
            <a:r>
              <a:rPr lang="en-GB" dirty="0"/>
              <a:t> polynomial regression</a:t>
            </a:r>
          </a:p>
          <a:p>
            <a:pPr lvl="1"/>
            <a:r>
              <a:rPr lang="en-GB" dirty="0"/>
              <a:t>we will likely fit the training data much better</a:t>
            </a:r>
          </a:p>
          <a:p>
            <a:pPr lvl="1"/>
            <a:r>
              <a:rPr lang="en-GB" dirty="0"/>
              <a:t>however, the model is </a:t>
            </a:r>
            <a:r>
              <a:rPr lang="en-GB" b="1" dirty="0"/>
              <a:t>overfitting</a:t>
            </a:r>
            <a:r>
              <a:rPr lang="en-GB" dirty="0"/>
              <a:t> the training data</a:t>
            </a:r>
          </a:p>
          <a:p>
            <a:pPr lvl="1"/>
            <a:r>
              <a:rPr lang="en-GB" dirty="0"/>
              <a:t>while the linear model is </a:t>
            </a:r>
            <a:r>
              <a:rPr lang="en-GB" b="1" dirty="0"/>
              <a:t>underfitting</a:t>
            </a:r>
            <a:r>
              <a:rPr lang="en-GB" dirty="0"/>
              <a:t> it </a:t>
            </a:r>
          </a:p>
          <a:p>
            <a:pPr lvl="1"/>
            <a:r>
              <a:rPr lang="en-GB" dirty="0"/>
              <a:t>the model that will generalize best in this case is </a:t>
            </a:r>
            <a:br>
              <a:rPr lang="en-GB" dirty="0"/>
            </a:br>
            <a:r>
              <a:rPr lang="en-GB" dirty="0"/>
              <a:t>the quadratic model</a:t>
            </a:r>
          </a:p>
          <a:p>
            <a:endParaRPr lang="en-GB" sz="1000" dirty="0"/>
          </a:p>
          <a:p>
            <a:r>
              <a:rPr lang="en-GB" dirty="0"/>
              <a:t>How can we decide </a:t>
            </a:r>
            <a:r>
              <a:rPr lang="en-GB" b="1" dirty="0"/>
              <a:t>how complex the model </a:t>
            </a:r>
            <a:br>
              <a:rPr lang="en-GB" b="1" dirty="0"/>
            </a:br>
            <a:r>
              <a:rPr lang="en-GB" b="1" dirty="0"/>
              <a:t>should be</a:t>
            </a:r>
            <a:r>
              <a:rPr lang="en-GB" dirty="0"/>
              <a:t>?</a:t>
            </a:r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9FAA83-DED2-42DC-5465-C45634DB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51" y="621439"/>
            <a:ext cx="2882691" cy="1988833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E5F8963-8E9A-1830-F6FE-910CE22E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6" name="Immagine 5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0E5C1A88-745D-EC43-7F33-5C502645E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700" y="2531583"/>
            <a:ext cx="2803225" cy="2133210"/>
          </a:xfrm>
          <a:prstGeom prst="rect">
            <a:avLst/>
          </a:prstGeom>
        </p:spPr>
      </p:pic>
      <p:pic>
        <p:nvPicPr>
          <p:cNvPr id="8" name="Immagine 7" descr="Immagine che contiene linea, diagramma, Diagramma, schermata&#10;&#10;Descrizione generata automaticamente">
            <a:extLst>
              <a:ext uri="{FF2B5EF4-FFF2-40B4-BE49-F238E27FC236}">
                <a16:creationId xmlns:a16="http://schemas.microsoft.com/office/drawing/2014/main" id="{E988CB0E-499A-C966-372B-95551F8F6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51" y="4551646"/>
            <a:ext cx="2784191" cy="21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6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Learning curves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28450"/>
            <a:ext cx="8818500" cy="5522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Plot performance on training and validation sets as a function of the set size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On training data:</a:t>
            </a:r>
          </a:p>
          <a:p>
            <a:pPr lvl="1"/>
            <a:r>
              <a:rPr lang="en-GB" dirty="0"/>
              <a:t>when there are just few instances the model can fit them perfectly</a:t>
            </a:r>
          </a:p>
          <a:p>
            <a:pPr lvl="1"/>
            <a:r>
              <a:rPr lang="en-GB" dirty="0"/>
              <a:t>as new instances are added, it becomes difficult for the  model to fit data</a:t>
            </a:r>
          </a:p>
          <a:p>
            <a:pPr lvl="1"/>
            <a:r>
              <a:rPr lang="en-GB" dirty="0"/>
              <a:t>the error goes up until it reaches a plateau</a:t>
            </a:r>
          </a:p>
          <a:p>
            <a:r>
              <a:rPr lang="en-GB" dirty="0"/>
              <a:t>On the validation data:</a:t>
            </a:r>
          </a:p>
          <a:p>
            <a:pPr lvl="1"/>
            <a:r>
              <a:rPr lang="en-GB" dirty="0"/>
              <a:t>with few training instances, it is incapable of generalizing properly</a:t>
            </a:r>
          </a:p>
          <a:p>
            <a:pPr lvl="1"/>
            <a:r>
              <a:rPr lang="en-GB" dirty="0"/>
              <a:t>as the model is shown more examples, it learns, and the error slowly goes down</a:t>
            </a:r>
          </a:p>
          <a:p>
            <a:pPr lvl="1"/>
            <a:r>
              <a:rPr lang="en-GB" dirty="0"/>
              <a:t>error ends up at a plateau again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9C268A87-42D3-BED0-8799-D3B3D06E3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526" b="21679"/>
          <a:stretch/>
        </p:blipFill>
        <p:spPr>
          <a:xfrm>
            <a:off x="766119" y="1395532"/>
            <a:ext cx="2612976" cy="227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96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4973C835-E560-9147-D76E-74696F52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281" y="4658985"/>
            <a:ext cx="1568279" cy="1984944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Learning curves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955597"/>
            <a:ext cx="8818500" cy="5548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Linear model</a:t>
            </a:r>
          </a:p>
          <a:p>
            <a:pPr lvl="1"/>
            <a:r>
              <a:rPr lang="en-GB" dirty="0"/>
              <a:t>typical of a model that’s underfitting</a:t>
            </a:r>
          </a:p>
          <a:p>
            <a:pPr lvl="1"/>
            <a:r>
              <a:rPr lang="en-GB" dirty="0"/>
              <a:t>both curves have reached a plateau</a:t>
            </a:r>
          </a:p>
          <a:p>
            <a:pPr lvl="1"/>
            <a:r>
              <a:rPr lang="en-GB" dirty="0"/>
              <a:t>they are </a:t>
            </a:r>
            <a:r>
              <a:rPr lang="en-GB" b="1" dirty="0"/>
              <a:t>close</a:t>
            </a:r>
            <a:r>
              <a:rPr lang="en-GB" dirty="0"/>
              <a:t> and </a:t>
            </a:r>
            <a:r>
              <a:rPr lang="en-GB" b="1" dirty="0"/>
              <a:t>fairly high</a:t>
            </a:r>
          </a:p>
          <a:p>
            <a:pPr lvl="1"/>
            <a:endParaRPr lang="en-GB" sz="900" dirty="0"/>
          </a:p>
          <a:p>
            <a:r>
              <a:rPr lang="en-GB" dirty="0"/>
              <a:t>Polynomial model</a:t>
            </a:r>
          </a:p>
          <a:p>
            <a:pPr lvl="1"/>
            <a:r>
              <a:rPr lang="en-GB" dirty="0"/>
              <a:t>typical of a model that’s </a:t>
            </a:r>
            <a:r>
              <a:rPr lang="en-GB" dirty="0" err="1"/>
              <a:t>ovefritting</a:t>
            </a:r>
            <a:endParaRPr lang="en-GB" dirty="0"/>
          </a:p>
          <a:p>
            <a:pPr lvl="1"/>
            <a:r>
              <a:rPr lang="en-GB" dirty="0"/>
              <a:t>error on the training data is much lower</a:t>
            </a:r>
          </a:p>
          <a:p>
            <a:pPr lvl="1"/>
            <a:r>
              <a:rPr lang="en-GB" dirty="0"/>
              <a:t>there is </a:t>
            </a:r>
            <a:r>
              <a:rPr lang="en-GB" b="1" dirty="0"/>
              <a:t>a gap between the curves</a:t>
            </a:r>
          </a:p>
          <a:p>
            <a:pPr lvl="1"/>
            <a:r>
              <a:rPr lang="en-GB" dirty="0"/>
              <a:t>model performs significantly better on the training data than </a:t>
            </a:r>
            <a:br>
              <a:rPr lang="en-GB" dirty="0"/>
            </a:br>
            <a:r>
              <a:rPr lang="en-GB" dirty="0"/>
              <a:t>on the validation data: the hallmark of overfitting</a:t>
            </a:r>
          </a:p>
          <a:p>
            <a:endParaRPr lang="en-GB" sz="800" dirty="0"/>
          </a:p>
          <a:p>
            <a:r>
              <a:rPr lang="en-GB" dirty="0"/>
              <a:t>Quadratic model</a:t>
            </a:r>
          </a:p>
          <a:p>
            <a:pPr lvl="1"/>
            <a:r>
              <a:rPr lang="en-GB" dirty="0"/>
              <a:t>Typical of a model that generalize well</a:t>
            </a:r>
          </a:p>
          <a:p>
            <a:pPr lvl="1"/>
            <a:r>
              <a:rPr lang="en-GB" dirty="0"/>
              <a:t>we don't have the gap </a:t>
            </a:r>
          </a:p>
          <a:p>
            <a:pPr lvl="1"/>
            <a:r>
              <a:rPr lang="en-GB" dirty="0"/>
              <a:t>and the error is low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BB24793-ED47-18B9-0956-B42BA98A9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689" y="369047"/>
            <a:ext cx="1702130" cy="21448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06B52F6-3267-1543-BAB5-B0C75ADC7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023" y="2566041"/>
            <a:ext cx="1670796" cy="2040758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2B08E2DA-09FB-58E8-33DF-FBEB58BBD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56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Bias-Variance Trade-off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3733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model’s generalization error can be expressed as</a:t>
            </a:r>
          </a:p>
          <a:p>
            <a:pPr lvl="1"/>
            <a:r>
              <a:rPr lang="en-GB" b="1" dirty="0"/>
              <a:t>Bias</a:t>
            </a:r>
            <a:r>
              <a:rPr lang="en-GB" dirty="0"/>
              <a:t>: due to </a:t>
            </a:r>
            <a:r>
              <a:rPr lang="en-GB" b="1" dirty="0"/>
              <a:t>wrong assumptions</a:t>
            </a:r>
          </a:p>
          <a:p>
            <a:pPr lvl="2"/>
            <a:r>
              <a:rPr lang="en-GB" dirty="0"/>
              <a:t>e.g. a linear model for quadratic data</a:t>
            </a:r>
          </a:p>
          <a:p>
            <a:pPr lvl="2"/>
            <a:r>
              <a:rPr lang="en-GB" dirty="0"/>
              <a:t>high-bias model is most likely to underfit</a:t>
            </a:r>
          </a:p>
          <a:p>
            <a:pPr lvl="1"/>
            <a:r>
              <a:rPr lang="en-GB" b="1" dirty="0"/>
              <a:t>Variance</a:t>
            </a:r>
            <a:r>
              <a:rPr lang="en-GB" dirty="0"/>
              <a:t>: due to </a:t>
            </a:r>
            <a:r>
              <a:rPr lang="en-GB" b="1" dirty="0"/>
              <a:t>model excessive sensitivity </a:t>
            </a:r>
            <a:r>
              <a:rPr lang="en-GB" dirty="0"/>
              <a:t>to small variations </a:t>
            </a:r>
          </a:p>
          <a:p>
            <a:pPr lvl="2"/>
            <a:r>
              <a:rPr lang="en-GB" dirty="0"/>
              <a:t>models with high degrees of freedom </a:t>
            </a:r>
          </a:p>
          <a:p>
            <a:pPr lvl="2"/>
            <a:r>
              <a:rPr lang="en-GB" dirty="0"/>
              <a:t>high variance model likely overfit</a:t>
            </a:r>
          </a:p>
          <a:p>
            <a:pPr lvl="1"/>
            <a:r>
              <a:rPr lang="en-GB" b="1" dirty="0"/>
              <a:t>Irreducible error</a:t>
            </a:r>
            <a:r>
              <a:rPr lang="en-GB" dirty="0"/>
              <a:t>:</a:t>
            </a:r>
            <a:r>
              <a:rPr lang="en-GB" b="1" dirty="0"/>
              <a:t> </a:t>
            </a:r>
            <a:r>
              <a:rPr lang="en-GB" dirty="0"/>
              <a:t>due to the noisiness of the data itself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28C4A73E-8B1B-6B55-B0FA-03B7DBB8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0" y="4127157"/>
            <a:ext cx="7304739" cy="25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0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01C45EB-5F49-D15E-BD64-F23900E7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97" y="5115714"/>
            <a:ext cx="2350111" cy="62890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5D37D9B-FCEE-680C-26BD-5BB3EE8DD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00"/>
          <a:stretch/>
        </p:blipFill>
        <p:spPr>
          <a:xfrm>
            <a:off x="4082697" y="2131593"/>
            <a:ext cx="2350111" cy="630266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Regularized models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3"/>
            <a:ext cx="8834320" cy="545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way to reduce overfitting is to </a:t>
            </a:r>
            <a:r>
              <a:rPr lang="en-GB" b="1" dirty="0"/>
              <a:t>constrain</a:t>
            </a:r>
            <a:r>
              <a:rPr lang="en-GB" dirty="0"/>
              <a:t> the model</a:t>
            </a:r>
          </a:p>
          <a:p>
            <a:pPr lvl="1"/>
            <a:r>
              <a:rPr lang="en-GB" dirty="0"/>
              <a:t>the fewer degrees of freedom it has, the harder it will be for it to overfit the data</a:t>
            </a:r>
            <a:endParaRPr lang="en-GB" sz="800" dirty="0"/>
          </a:p>
          <a:p>
            <a:r>
              <a:rPr lang="en-GB" b="1" dirty="0"/>
              <a:t>Ridge Regularization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adds a term to the cost function</a:t>
            </a:r>
          </a:p>
          <a:p>
            <a:pPr lvl="1"/>
            <a:r>
              <a:rPr lang="en-GB" dirty="0"/>
              <a:t>penalty term is the sum of the absolute value of the magnitude of coefficients (L2 penalty)</a:t>
            </a:r>
          </a:p>
          <a:p>
            <a:pPr lvl="1"/>
            <a:r>
              <a:rPr lang="en-GB" dirty="0"/>
              <a:t>force the algorithm to </a:t>
            </a:r>
            <a:r>
              <a:rPr lang="en-GB" b="1" dirty="0"/>
              <a:t>keep weights as small as possible</a:t>
            </a:r>
          </a:p>
          <a:p>
            <a:pPr lvl="1"/>
            <a:r>
              <a:rPr lang="en-GB" dirty="0"/>
              <a:t>hyperparameter alpha controls how much we want to regularize</a:t>
            </a:r>
          </a:p>
          <a:p>
            <a:pPr lvl="1"/>
            <a:r>
              <a:rPr lang="en-GB" dirty="0"/>
              <a:t>the coefficients value obtained can be used </a:t>
            </a:r>
            <a:r>
              <a:rPr lang="en-GB" b="1" dirty="0"/>
              <a:t>to identify the most important features in the dataset</a:t>
            </a:r>
            <a:endParaRPr lang="en-GB" dirty="0"/>
          </a:p>
          <a:p>
            <a:r>
              <a:rPr lang="en-GB" b="1" dirty="0"/>
              <a:t>Lasso Regularization</a:t>
            </a:r>
          </a:p>
          <a:p>
            <a:pPr lvl="1"/>
            <a:r>
              <a:rPr lang="en-GB" dirty="0"/>
              <a:t>Least Absolute Shrinkage and Selection Operator Regularization</a:t>
            </a:r>
          </a:p>
          <a:p>
            <a:pPr lvl="1"/>
            <a:r>
              <a:rPr lang="en-GB" b="1" dirty="0"/>
              <a:t>adds the norm </a:t>
            </a:r>
            <a:r>
              <a:rPr lang="en-GB" dirty="0"/>
              <a:t>of the weight vector</a:t>
            </a:r>
            <a:endParaRPr lang="en-GB" sz="2400" dirty="0"/>
          </a:p>
          <a:p>
            <a:pPr lvl="1"/>
            <a:r>
              <a:rPr lang="en-GB" dirty="0"/>
              <a:t>Lasso tends to </a:t>
            </a:r>
            <a:r>
              <a:rPr lang="en-GB" b="1" dirty="0"/>
              <a:t>eliminate the weights</a:t>
            </a:r>
            <a:r>
              <a:rPr lang="en-GB" dirty="0"/>
              <a:t> of the </a:t>
            </a:r>
            <a:r>
              <a:rPr lang="en-GB" b="1" dirty="0"/>
              <a:t>least important features</a:t>
            </a:r>
          </a:p>
          <a:p>
            <a:pPr lvl="2"/>
            <a:r>
              <a:rPr lang="en-GB" dirty="0"/>
              <a:t>automatically performs </a:t>
            </a:r>
            <a:r>
              <a:rPr lang="en-GB" b="1" dirty="0"/>
              <a:t>feature selection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004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Regularized models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36264"/>
            <a:ext cx="8818500" cy="5573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1" dirty="0"/>
              <a:t>Elastic Net</a:t>
            </a:r>
          </a:p>
          <a:p>
            <a:pPr lvl="1"/>
            <a:r>
              <a:rPr lang="en-GB" dirty="0"/>
              <a:t>a middle ground between Ridge and Lasso</a:t>
            </a:r>
          </a:p>
          <a:p>
            <a:pPr lvl="1"/>
            <a:r>
              <a:rPr lang="en-GB" dirty="0"/>
              <a:t>regularization term is a simple mix of both</a:t>
            </a:r>
          </a:p>
          <a:p>
            <a:pPr lvl="1"/>
            <a:r>
              <a:rPr lang="en-GB" dirty="0"/>
              <a:t>controlled by the mix ratio 𝑟</a:t>
            </a:r>
          </a:p>
          <a:p>
            <a:pPr lvl="1"/>
            <a:endParaRPr lang="en-GB" dirty="0"/>
          </a:p>
          <a:p>
            <a:pPr marL="590550" lvl="1" indent="0">
              <a:buNone/>
            </a:pPr>
            <a:endParaRPr lang="en-GB" sz="1400" dirty="0"/>
          </a:p>
          <a:p>
            <a:r>
              <a:rPr lang="en-GB" dirty="0"/>
              <a:t>So when should we use plain Linear Regression, Ridge, Lasso, or Elastic Net? </a:t>
            </a:r>
          </a:p>
          <a:p>
            <a:pPr lvl="1"/>
            <a:r>
              <a:rPr lang="en-GB" dirty="0"/>
              <a:t>it is almost always preferable to have at least a little bit of regularization</a:t>
            </a:r>
          </a:p>
          <a:p>
            <a:pPr lvl="2"/>
            <a:r>
              <a:rPr lang="en-GB" dirty="0"/>
              <a:t>Ridge is a good default</a:t>
            </a:r>
          </a:p>
          <a:p>
            <a:pPr lvl="1"/>
            <a:r>
              <a:rPr lang="en-GB" dirty="0"/>
              <a:t>If we suspect that only a few features are useful, we should prefer Lasso or Elastic Net </a:t>
            </a:r>
          </a:p>
          <a:p>
            <a:pPr lvl="2"/>
            <a:r>
              <a:rPr lang="en-GB" dirty="0"/>
              <a:t>they tend to reduce the useless features’ weights down to zero</a:t>
            </a:r>
          </a:p>
          <a:p>
            <a:pPr lvl="1"/>
            <a:r>
              <a:rPr lang="en-GB" dirty="0"/>
              <a:t>Lasso may behave erratically when </a:t>
            </a:r>
          </a:p>
          <a:p>
            <a:pPr lvl="2"/>
            <a:r>
              <a:rPr lang="en-GB" dirty="0"/>
              <a:t>the number of features is greater than the number of training instances </a:t>
            </a:r>
          </a:p>
          <a:p>
            <a:pPr lvl="2"/>
            <a:r>
              <a:rPr lang="en-GB" dirty="0"/>
              <a:t>when several features are strongly correlated</a:t>
            </a:r>
          </a:p>
          <a:p>
            <a:pPr lvl="1"/>
            <a:r>
              <a:rPr lang="en-GB" dirty="0"/>
              <a:t>In general, Elastic Net is preferred over Lasso</a:t>
            </a:r>
          </a:p>
          <a:p>
            <a:pPr marL="590550" lvl="1" indent="0">
              <a:buNone/>
            </a:pPr>
            <a:endParaRPr lang="en-GB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0CEB0E5-5E09-B12A-F888-80046E46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10" y="2581034"/>
            <a:ext cx="39751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Linear Regression Model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8299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It makes a prediction by simply computing a </a:t>
            </a:r>
            <a:r>
              <a:rPr lang="en-GB" b="1" dirty="0"/>
              <a:t>weighted sum</a:t>
            </a:r>
            <a:r>
              <a:rPr lang="en-GB" dirty="0"/>
              <a:t> of the input features, plus a constant called the </a:t>
            </a:r>
            <a:r>
              <a:rPr lang="en-GB" b="1" dirty="0"/>
              <a:t>bias term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dirty="0"/>
          </a:p>
          <a:p>
            <a:pPr lvl="0"/>
            <a:r>
              <a:rPr lang="en-GB" dirty="0"/>
              <a:t>Let's define the </a:t>
            </a:r>
            <a:r>
              <a:rPr lang="en-GB" b="1" dirty="0"/>
              <a:t>training set </a:t>
            </a:r>
            <a:r>
              <a:rPr lang="en-GB" dirty="0"/>
              <a:t>of m example as a matrix of m rows, in which each row is the </a:t>
            </a:r>
            <a:r>
              <a:rPr lang="en-GB" dirty="0" err="1"/>
              <a:t>i</a:t>
            </a:r>
            <a:r>
              <a:rPr lang="en-GB" dirty="0"/>
              <a:t> sample: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 descr="Immagine che contiene testo, Carattere, bianco, ricevuta&#10;&#10;Descrizione generata automaticamente">
            <a:extLst>
              <a:ext uri="{FF2B5EF4-FFF2-40B4-BE49-F238E27FC236}">
                <a16:creationId xmlns:a16="http://schemas.microsoft.com/office/drawing/2014/main" id="{78B0202A-6BA9-F574-F1A4-94CEC0F0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61" y="2606851"/>
            <a:ext cx="6614468" cy="106145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2B57DB0-4794-B07C-C6AB-0474E511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1854123"/>
            <a:ext cx="4874415" cy="73816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FDF79FA-AA3F-A837-0C93-225A2AC85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4732638"/>
            <a:ext cx="2324100" cy="13716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2B16227-4A24-FBCC-A510-437D9A19C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606" y="4859638"/>
            <a:ext cx="787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07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4;p14">
            <a:extLst>
              <a:ext uri="{FF2B5EF4-FFF2-40B4-BE49-F238E27FC236}">
                <a16:creationId xmlns:a16="http://schemas.microsoft.com/office/drawing/2014/main" id="{C1057B12-62AB-6FAF-9FB0-A529A561CF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4840" y="984097"/>
            <a:ext cx="8834320" cy="5452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To understand the influence on the cost function, we can consider only two features and plot the penalty term: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We can show the effect of regularization on a high-degree polynomial model using different value of alpha: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Regularized models (3)</a:t>
            </a:r>
            <a:endParaRPr sz="4000" dirty="0"/>
          </a:p>
        </p:txBody>
      </p:sp>
      <p:pic>
        <p:nvPicPr>
          <p:cNvPr id="7" name="Immagine 6" descr="Immagine che contiene diagramma, linea, origami, design&#10;&#10;Descrizione generata automaticamente">
            <a:extLst>
              <a:ext uri="{FF2B5EF4-FFF2-40B4-BE49-F238E27FC236}">
                <a16:creationId xmlns:a16="http://schemas.microsoft.com/office/drawing/2014/main" id="{CC18E372-16F6-AE6C-B709-18041C3F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752" y="1714951"/>
            <a:ext cx="2300418" cy="2135889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FF68E4E4-37B2-CF26-4F55-7E1C22543575}"/>
              </a:ext>
            </a:extLst>
          </p:cNvPr>
          <p:cNvGrpSpPr/>
          <p:nvPr/>
        </p:nvGrpSpPr>
        <p:grpSpPr>
          <a:xfrm>
            <a:off x="538358" y="1685519"/>
            <a:ext cx="2140966" cy="2063582"/>
            <a:chOff x="538358" y="1685519"/>
            <a:chExt cx="2140966" cy="2063582"/>
          </a:xfrm>
        </p:grpSpPr>
        <p:pic>
          <p:nvPicPr>
            <p:cNvPr id="4" name="Immagine 3" descr="Immagine che contiene diagramma, design&#10;&#10;Descrizione generata automaticamente">
              <a:extLst>
                <a:ext uri="{FF2B5EF4-FFF2-40B4-BE49-F238E27FC236}">
                  <a16:creationId xmlns:a16="http://schemas.microsoft.com/office/drawing/2014/main" id="{BA298FCD-8410-B251-C468-07D8D3DB7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358" y="1685519"/>
              <a:ext cx="2140966" cy="2063582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AFE1A52-A8E1-8396-B647-B47722BDCEF9}"/>
                </a:ext>
              </a:extLst>
            </p:cNvPr>
            <p:cNvSpPr txBox="1"/>
            <p:nvPr/>
          </p:nvSpPr>
          <p:spPr>
            <a:xfrm>
              <a:off x="1406210" y="3179803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Ridge</a:t>
              </a:r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222653F-C4C4-41AE-C319-2F92675E306C}"/>
              </a:ext>
            </a:extLst>
          </p:cNvPr>
          <p:cNvSpPr txBox="1"/>
          <p:nvPr/>
        </p:nvSpPr>
        <p:spPr>
          <a:xfrm>
            <a:off x="3909639" y="3265010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Lasso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3C8B23F3-AD7B-42F8-9618-34CB76BCE49C}"/>
              </a:ext>
            </a:extLst>
          </p:cNvPr>
          <p:cNvGrpSpPr/>
          <p:nvPr/>
        </p:nvGrpSpPr>
        <p:grpSpPr>
          <a:xfrm>
            <a:off x="5378586" y="1638151"/>
            <a:ext cx="2359204" cy="2266928"/>
            <a:chOff x="5378586" y="1638151"/>
            <a:chExt cx="2359204" cy="2266928"/>
          </a:xfrm>
        </p:grpSpPr>
        <p:pic>
          <p:nvPicPr>
            <p:cNvPr id="10" name="Immagine 9" descr="Immagine che contiene diagramma, design&#10;&#10;Descrizione generata automaticamente">
              <a:extLst>
                <a:ext uri="{FF2B5EF4-FFF2-40B4-BE49-F238E27FC236}">
                  <a16:creationId xmlns:a16="http://schemas.microsoft.com/office/drawing/2014/main" id="{77A7B54A-2BD7-4ADA-D4DA-95B7302D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586" y="1638151"/>
              <a:ext cx="2359204" cy="2266928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4DC4E887-F927-C304-5AEA-3C5F1D863892}"/>
                </a:ext>
              </a:extLst>
            </p:cNvPr>
            <p:cNvSpPr txBox="1"/>
            <p:nvPr/>
          </p:nvSpPr>
          <p:spPr>
            <a:xfrm>
              <a:off x="6100329" y="3210247"/>
              <a:ext cx="8595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Elastic Net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605B290-6CEA-4836-9602-295524397FC5}"/>
              </a:ext>
            </a:extLst>
          </p:cNvPr>
          <p:cNvGrpSpPr/>
          <p:nvPr/>
        </p:nvGrpSpPr>
        <p:grpSpPr>
          <a:xfrm>
            <a:off x="698996" y="4672243"/>
            <a:ext cx="2524347" cy="1983415"/>
            <a:chOff x="698996" y="4672243"/>
            <a:chExt cx="2524347" cy="1983415"/>
          </a:xfrm>
        </p:grpSpPr>
        <p:pic>
          <p:nvPicPr>
            <p:cNvPr id="15" name="Immagine 14" descr="Immagine che contiene linea, testo, diagramma, schermata&#10;&#10;Descrizione generata automaticamente">
              <a:extLst>
                <a:ext uri="{FF2B5EF4-FFF2-40B4-BE49-F238E27FC236}">
                  <a16:creationId xmlns:a16="http://schemas.microsoft.com/office/drawing/2014/main" id="{AF118DFD-A2EB-A5F8-1268-8756F6310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996" y="4672243"/>
              <a:ext cx="2524347" cy="1983415"/>
            </a:xfrm>
            <a:prstGeom prst="rect">
              <a:avLst/>
            </a:prstGeom>
          </p:spPr>
        </p:pic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0B121C1E-026E-8622-4603-DDEBB40DD9D2}"/>
                </a:ext>
              </a:extLst>
            </p:cNvPr>
            <p:cNvSpPr txBox="1"/>
            <p:nvPr/>
          </p:nvSpPr>
          <p:spPr>
            <a:xfrm>
              <a:off x="2217637" y="4765587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Ridge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05698F4F-8582-9309-53A2-2B4CA83A1ABF}"/>
              </a:ext>
            </a:extLst>
          </p:cNvPr>
          <p:cNvGrpSpPr/>
          <p:nvPr/>
        </p:nvGrpSpPr>
        <p:grpSpPr>
          <a:xfrm>
            <a:off x="3404550" y="4672243"/>
            <a:ext cx="2592596" cy="2027965"/>
            <a:chOff x="3404550" y="4672243"/>
            <a:chExt cx="2592596" cy="2027965"/>
          </a:xfrm>
        </p:grpSpPr>
        <p:pic>
          <p:nvPicPr>
            <p:cNvPr id="17" name="Immagine 16" descr="Immagine che contiene schermata, testo, linea, diagramma&#10;&#10;Descrizione generata automaticamente">
              <a:extLst>
                <a:ext uri="{FF2B5EF4-FFF2-40B4-BE49-F238E27FC236}">
                  <a16:creationId xmlns:a16="http://schemas.microsoft.com/office/drawing/2014/main" id="{A0DEB8BD-F780-279B-A7B4-27202BB95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4550" y="4672243"/>
              <a:ext cx="2592596" cy="2027965"/>
            </a:xfrm>
            <a:prstGeom prst="rect">
              <a:avLst/>
            </a:prstGeom>
          </p:spPr>
        </p:pic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BA9BA8F1-959E-D5E3-CFA6-CB90A860C4B1}"/>
                </a:ext>
              </a:extLst>
            </p:cNvPr>
            <p:cNvSpPr txBox="1"/>
            <p:nvPr/>
          </p:nvSpPr>
          <p:spPr>
            <a:xfrm>
              <a:off x="4984677" y="4761685"/>
              <a:ext cx="5613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Lasso</a:t>
              </a:r>
            </a:p>
          </p:txBody>
        </p:sp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542A6242-2402-A1E9-D644-52F8AFC882F8}"/>
              </a:ext>
            </a:extLst>
          </p:cNvPr>
          <p:cNvGrpSpPr/>
          <p:nvPr/>
        </p:nvGrpSpPr>
        <p:grpSpPr>
          <a:xfrm>
            <a:off x="6100329" y="4672243"/>
            <a:ext cx="2672968" cy="2062003"/>
            <a:chOff x="6100329" y="4672243"/>
            <a:chExt cx="2672968" cy="2062003"/>
          </a:xfrm>
        </p:grpSpPr>
        <p:pic>
          <p:nvPicPr>
            <p:cNvPr id="19" name="Immagine 18" descr="Immagine che contiene diagramma, linea, schermata, Diagramma&#10;&#10;Descrizione generata automaticamente">
              <a:extLst>
                <a:ext uri="{FF2B5EF4-FFF2-40B4-BE49-F238E27FC236}">
                  <a16:creationId xmlns:a16="http://schemas.microsoft.com/office/drawing/2014/main" id="{379FB780-697E-97E7-FB8B-DE6547E26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0329" y="4672243"/>
              <a:ext cx="2672968" cy="2062003"/>
            </a:xfrm>
            <a:prstGeom prst="rect">
              <a:avLst/>
            </a:prstGeom>
          </p:spPr>
        </p:pic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C2D8C0B9-1F42-9CF0-10F3-BC958F8C0413}"/>
                </a:ext>
              </a:extLst>
            </p:cNvPr>
            <p:cNvSpPr txBox="1"/>
            <p:nvPr/>
          </p:nvSpPr>
          <p:spPr>
            <a:xfrm>
              <a:off x="7308024" y="4774998"/>
              <a:ext cx="8595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/>
                <a:t>Elastic Net</a:t>
              </a:r>
            </a:p>
          </p:txBody>
        </p:sp>
      </p:grpSp>
      <p:pic>
        <p:nvPicPr>
          <p:cNvPr id="28" name="Immagine 27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D008A072-92B8-528B-2B8E-131E07209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4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Early Stopping (1)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219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way to regularize iterative learning algorithms: </a:t>
            </a:r>
            <a:r>
              <a:rPr lang="en-GB" b="1" dirty="0"/>
              <a:t>stop training as soon as the validation error reaches a minimum</a:t>
            </a:r>
          </a:p>
          <a:p>
            <a:pPr lvl="0"/>
            <a:r>
              <a:rPr lang="en-GB" dirty="0"/>
              <a:t>Consider a complex model trained with BGD</a:t>
            </a:r>
          </a:p>
          <a:p>
            <a:pPr lvl="1"/>
            <a:r>
              <a:rPr lang="en-GB" dirty="0"/>
              <a:t>as the epochs go, the prediction error on the training/validation sets goes down</a:t>
            </a:r>
          </a:p>
          <a:p>
            <a:pPr lvl="1"/>
            <a:r>
              <a:rPr lang="en-GB" dirty="0"/>
              <a:t>after a while, the validation error stops decreasing and starts to go up </a:t>
            </a:r>
          </a:p>
          <a:p>
            <a:pPr lvl="1"/>
            <a:r>
              <a:rPr lang="en-GB" dirty="0"/>
              <a:t>this indicates that </a:t>
            </a:r>
            <a:r>
              <a:rPr lang="en-GB" b="1" dirty="0"/>
              <a:t>the model has started to overfit</a:t>
            </a:r>
            <a:r>
              <a:rPr lang="en-GB" dirty="0"/>
              <a:t> the training data</a:t>
            </a:r>
          </a:p>
        </p:txBody>
      </p:sp>
      <p:pic>
        <p:nvPicPr>
          <p:cNvPr id="4" name="Immagine 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8D75DEB8-0E15-B8DE-1DBA-B461ABBB1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70" y="3178459"/>
            <a:ext cx="5378068" cy="34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20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Early Stopping (2)</a:t>
            </a:r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7219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try BGD on a high-degree Polynomial Regression model</a:t>
            </a:r>
          </a:p>
          <a:p>
            <a:pPr lvl="1"/>
            <a:r>
              <a:rPr lang="en-GB" dirty="0"/>
              <a:t>after like 200 epochs, the validation error stops decreasing and starts to go back up. </a:t>
            </a:r>
          </a:p>
          <a:p>
            <a:pPr lvl="1"/>
            <a:r>
              <a:rPr lang="en-GB" dirty="0"/>
              <a:t>we can stop the algorithm and the final model parameters are the ones that have the lowest validation error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5ED5915E-A487-140F-F333-BC7A65EE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0EFF42C7-1B44-ABF9-C1B3-B75328A1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58" y="2445761"/>
            <a:ext cx="5585530" cy="42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02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Logistic Regression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57452"/>
            <a:ext cx="8818500" cy="5452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Some "regression" algorithms can be used for classification </a:t>
            </a:r>
          </a:p>
          <a:p>
            <a:pPr lvl="1"/>
            <a:r>
              <a:rPr lang="en-GB" dirty="0"/>
              <a:t>estimate the </a:t>
            </a:r>
            <a:r>
              <a:rPr lang="en-GB" b="1" dirty="0"/>
              <a:t>probability</a:t>
            </a:r>
            <a:r>
              <a:rPr lang="en-GB" dirty="0"/>
              <a:t> that an instance belongs to a particular class </a:t>
            </a:r>
          </a:p>
          <a:p>
            <a:pPr lvl="1"/>
            <a:r>
              <a:rPr lang="en-GB" dirty="0"/>
              <a:t>if the probability is greater than 50%, then the model predicts that the instance belongs to the “positive” class </a:t>
            </a:r>
          </a:p>
          <a:p>
            <a:pPr lvl="1"/>
            <a:r>
              <a:rPr lang="en-GB" dirty="0"/>
              <a:t>otherwise, it predicts that it does not (it belongs to the “negative” class)</a:t>
            </a:r>
          </a:p>
          <a:p>
            <a:r>
              <a:rPr lang="en-GB" dirty="0"/>
              <a:t>Logistic Regression model computes a weighted sum of the input features and outputs the </a:t>
            </a:r>
            <a:r>
              <a:rPr lang="en-GB" b="1" dirty="0"/>
              <a:t>logistic</a:t>
            </a:r>
            <a:r>
              <a:rPr lang="en-GB" dirty="0"/>
              <a:t> of this result: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sz="1000" dirty="0"/>
          </a:p>
          <a:p>
            <a:r>
              <a:rPr lang="en-GB" dirty="0"/>
              <a:t>Once the model has estimated </a:t>
            </a:r>
            <a:br>
              <a:rPr lang="en-GB" dirty="0"/>
            </a:br>
            <a:r>
              <a:rPr lang="en-GB" dirty="0"/>
              <a:t>the probability that the prediction is:</a:t>
            </a:r>
          </a:p>
          <a:p>
            <a:endParaRPr lang="en-GB" dirty="0"/>
          </a:p>
          <a:p>
            <a:endParaRPr lang="en-GB" sz="2000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</p:txBody>
      </p:sp>
      <p:pic>
        <p:nvPicPr>
          <p:cNvPr id="4" name="Immagine 3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7CFBD936-21E4-BE0E-0303-4D88C7AAB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26" y="3649784"/>
            <a:ext cx="1991071" cy="4876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100575D-CB3D-79C1-2934-30B4A749B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26" y="4137393"/>
            <a:ext cx="1435100" cy="635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5E5FEE9-0BF6-41B7-5CD7-8CE7A44AA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11" y="5700548"/>
            <a:ext cx="2120900" cy="647700"/>
          </a:xfrm>
          <a:prstGeom prst="rect">
            <a:avLst/>
          </a:prstGeom>
        </p:spPr>
      </p:pic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4A1E77A5-92E8-D5F1-E9B0-AB2344963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476" y="3218052"/>
            <a:ext cx="4375824" cy="3391642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C5988FDB-E876-E09A-FF8B-0CAE0847C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91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Logistic Regression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49" y="1055718"/>
            <a:ext cx="8849445" cy="5509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objective is to set the parameter vector so that the model estimates high probabilities for positive instances and low probabilities for negative instances:</a:t>
            </a:r>
          </a:p>
          <a:p>
            <a:pPr lvl="0"/>
            <a:endParaRPr lang="en-GB" dirty="0"/>
          </a:p>
          <a:p>
            <a:pPr lvl="0"/>
            <a:endParaRPr lang="en-GB" sz="2400" dirty="0"/>
          </a:p>
          <a:p>
            <a:r>
              <a:rPr lang="en-GB" dirty="0"/>
              <a:t>Considering a single instance, this makes sense: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sz="1200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The cost J is convex function, so GD is guaranteed to find the global minimum</a:t>
            </a:r>
          </a:p>
          <a:p>
            <a:pPr lvl="0"/>
            <a:endParaRPr lang="en-GB" dirty="0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88557D-E23A-B724-5032-D32ADBDC6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57" y="1739856"/>
            <a:ext cx="4699000" cy="698500"/>
          </a:xfrm>
          <a:prstGeom prst="rect">
            <a:avLst/>
          </a:prstGeom>
        </p:spPr>
      </p:pic>
      <p:pic>
        <p:nvPicPr>
          <p:cNvPr id="32" name="Immagine 31" descr="Immagine che contiene testo&#10;&#10;Descrizione generata automaticamente">
            <a:extLst>
              <a:ext uri="{FF2B5EF4-FFF2-40B4-BE49-F238E27FC236}">
                <a16:creationId xmlns:a16="http://schemas.microsoft.com/office/drawing/2014/main" id="{01169999-9FCD-034B-5F40-3E50398D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57" y="5763667"/>
            <a:ext cx="2870200" cy="673100"/>
          </a:xfrm>
          <a:prstGeom prst="rect">
            <a:avLst/>
          </a:prstGeom>
        </p:spPr>
      </p:pic>
      <p:pic>
        <p:nvPicPr>
          <p:cNvPr id="3" name="Immagine 2" descr="Immagine che contiene testo, calligrafia, linea, Carattere&#10;&#10;Descrizione generata automaticamente">
            <a:extLst>
              <a:ext uri="{FF2B5EF4-FFF2-40B4-BE49-F238E27FC236}">
                <a16:creationId xmlns:a16="http://schemas.microsoft.com/office/drawing/2014/main" id="{A58945B8-EF10-1198-8C5E-77A08A82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25" y="2793598"/>
            <a:ext cx="6143264" cy="25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19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Iris Dataset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7281"/>
            <a:ext cx="8818500" cy="553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Dataset containing the sepal and petal length and width of 150 iris flowers of three different species: Iris </a:t>
            </a:r>
            <a:r>
              <a:rPr lang="en-GB" dirty="0" err="1"/>
              <a:t>setosa</a:t>
            </a:r>
            <a:r>
              <a:rPr lang="en-GB" dirty="0"/>
              <a:t>, Iris versicolor, and Iris virginica.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700" dirty="0"/>
          </a:p>
          <a:p>
            <a:pPr marL="120650" indent="0">
              <a:buNone/>
            </a:pPr>
            <a:endParaRPr lang="en-GB" sz="1050" dirty="0"/>
          </a:p>
          <a:p>
            <a:endParaRPr lang="en-GB" dirty="0"/>
          </a:p>
        </p:txBody>
      </p:sp>
      <p:pic>
        <p:nvPicPr>
          <p:cNvPr id="2050" name="Picture 2" descr="Data Science Example - Iris dataset">
            <a:extLst>
              <a:ext uri="{FF2B5EF4-FFF2-40B4-BE49-F238E27FC236}">
                <a16:creationId xmlns:a16="http://schemas.microsoft.com/office/drawing/2014/main" id="{E5AC1CF2-82D2-F069-AEF0-1E87BE59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2" y="1727349"/>
            <a:ext cx="3433018" cy="128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testo, fiore, diagramma&#10;&#10;Descrizione generata automaticamente">
            <a:extLst>
              <a:ext uri="{FF2B5EF4-FFF2-40B4-BE49-F238E27FC236}">
                <a16:creationId xmlns:a16="http://schemas.microsoft.com/office/drawing/2014/main" id="{362340DA-5FA4-D010-0166-9B03C0B9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2" y="3057153"/>
            <a:ext cx="6461968" cy="3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7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Iris Dataset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47281"/>
            <a:ext cx="8818500" cy="553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Consider a logistic regressor to detect Iris  virginica based only on the petal width</a:t>
            </a:r>
          </a:p>
          <a:p>
            <a:pPr lvl="1"/>
            <a:r>
              <a:rPr lang="en-GB" dirty="0"/>
              <a:t>petal width of virginica ranges 1.4-2.5 cm; other iris have a smaller width (0.1-1.8 cm) </a:t>
            </a:r>
          </a:p>
          <a:p>
            <a:pPr lvl="1"/>
            <a:r>
              <a:rPr lang="en-GB" dirty="0"/>
              <a:t>there is a bit of </a:t>
            </a:r>
            <a:r>
              <a:rPr lang="en-GB" b="1" dirty="0"/>
              <a:t>overlap</a:t>
            </a:r>
            <a:r>
              <a:rPr lang="en-GB" dirty="0"/>
              <a:t>: </a:t>
            </a:r>
          </a:p>
          <a:p>
            <a:pPr lvl="2"/>
            <a:r>
              <a:rPr lang="en-GB" dirty="0"/>
              <a:t>above 2 cm  and below 1 cm the classifier is </a:t>
            </a:r>
            <a:r>
              <a:rPr lang="en-GB" b="1" dirty="0"/>
              <a:t>highly confident</a:t>
            </a:r>
          </a:p>
          <a:p>
            <a:pPr lvl="2"/>
            <a:r>
              <a:rPr lang="en-GB" dirty="0"/>
              <a:t>in between the classifier is </a:t>
            </a:r>
            <a:r>
              <a:rPr lang="en-GB" b="1" dirty="0"/>
              <a:t>unsure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there is a </a:t>
            </a:r>
            <a:r>
              <a:rPr lang="en-GB" b="1" dirty="0"/>
              <a:t>decision boundary</a:t>
            </a:r>
            <a:r>
              <a:rPr lang="en-GB" dirty="0"/>
              <a:t> at around 1.6 cm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7ED76E7F-74DF-B7F7-7D33-80D2A4552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4" name="Immagine 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28C59E4E-4E89-EA20-9B9B-9DBF9673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857" y="3217412"/>
            <a:ext cx="4592863" cy="33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24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Iris Dataset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use both features: petal width and length</a:t>
            </a:r>
          </a:p>
          <a:p>
            <a:pPr lvl="1"/>
            <a:r>
              <a:rPr lang="en-GB" dirty="0"/>
              <a:t>dashed line represents the decision boundary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0CF962E6-C19F-956B-CFE4-537C83B4E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linea, Diagramma, schermata, diagramma&#10;&#10;Descrizione generata automaticamente">
            <a:extLst>
              <a:ext uri="{FF2B5EF4-FFF2-40B4-BE49-F238E27FC236}">
                <a16:creationId xmlns:a16="http://schemas.microsoft.com/office/drawing/2014/main" id="{115494DF-F0D4-3F09-C303-63E1EB6A3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126645"/>
            <a:ext cx="8494368" cy="36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1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 err="1"/>
              <a:t>Softmax</a:t>
            </a:r>
            <a:r>
              <a:rPr lang="en-GB" sz="4000" dirty="0"/>
              <a:t> Regression (1) 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95801" y="1113383"/>
            <a:ext cx="8520600" cy="5529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can generalize to support </a:t>
            </a:r>
            <a:r>
              <a:rPr lang="en-GB" b="1" dirty="0"/>
              <a:t>multiple classes </a:t>
            </a:r>
            <a:r>
              <a:rPr lang="en-GB" dirty="0"/>
              <a:t>directly</a:t>
            </a:r>
          </a:p>
          <a:p>
            <a:pPr lvl="1"/>
            <a:r>
              <a:rPr lang="en-GB" dirty="0"/>
              <a:t>given an instance x</a:t>
            </a:r>
          </a:p>
          <a:p>
            <a:pPr lvl="1"/>
            <a:r>
              <a:rPr lang="en-GB" dirty="0"/>
              <a:t>model computes a score </a:t>
            </a:r>
            <a:r>
              <a:rPr lang="en-GB" dirty="0" err="1"/>
              <a:t>s</a:t>
            </a:r>
            <a:r>
              <a:rPr lang="en-GB" baseline="-25000" dirty="0" err="1"/>
              <a:t>k</a:t>
            </a:r>
            <a:r>
              <a:rPr lang="en-GB" dirty="0"/>
              <a:t> for each class k among</a:t>
            </a:r>
            <a:br>
              <a:rPr lang="en-GB" dirty="0"/>
            </a:br>
            <a:r>
              <a:rPr lang="en-GB" dirty="0"/>
              <a:t>K classed using the linear regression formula</a:t>
            </a:r>
          </a:p>
          <a:p>
            <a:pPr lvl="1"/>
            <a:r>
              <a:rPr lang="en-GB" dirty="0"/>
              <a:t>then estimates the probability that the instance </a:t>
            </a:r>
            <a:br>
              <a:rPr lang="en-GB" dirty="0"/>
            </a:br>
            <a:r>
              <a:rPr lang="en-GB" dirty="0"/>
              <a:t>belongs to class k applying the</a:t>
            </a:r>
            <a:r>
              <a:rPr lang="en-GB" b="1" dirty="0"/>
              <a:t> </a:t>
            </a:r>
            <a:r>
              <a:rPr lang="en-GB" b="1" dirty="0" err="1"/>
              <a:t>softmax</a:t>
            </a:r>
            <a:r>
              <a:rPr lang="en-GB" b="1" dirty="0"/>
              <a:t> function </a:t>
            </a:r>
            <a:br>
              <a:rPr lang="en-GB" dirty="0"/>
            </a:br>
            <a:r>
              <a:rPr lang="en-GB" dirty="0"/>
              <a:t>to the score</a:t>
            </a:r>
          </a:p>
          <a:p>
            <a:pPr lvl="1"/>
            <a:r>
              <a:rPr lang="en-GB" dirty="0"/>
              <a:t>classifier predicts the class with the highest </a:t>
            </a:r>
            <a:br>
              <a:rPr lang="en-GB" dirty="0"/>
            </a:br>
            <a:r>
              <a:rPr lang="en-GB" dirty="0"/>
              <a:t>estimated probability</a:t>
            </a:r>
          </a:p>
          <a:p>
            <a:pPr lvl="1"/>
            <a:endParaRPr lang="en-GB" dirty="0"/>
          </a:p>
          <a:p>
            <a:r>
              <a:rPr lang="en-GB" dirty="0"/>
              <a:t>As an example: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120650" indent="0">
              <a:buNone/>
            </a:pPr>
            <a:endParaRPr lang="en-GB" dirty="0"/>
          </a:p>
          <a:p>
            <a:r>
              <a:rPr lang="en-GB" dirty="0"/>
              <a:t>This classifier predicts only one class at a time </a:t>
            </a:r>
          </a:p>
          <a:p>
            <a:pPr lvl="1"/>
            <a:r>
              <a:rPr lang="en-GB" dirty="0"/>
              <a:t>it is multiclass, not multioutput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321DF0-CDA0-4CB8-F849-6C2F34CB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15" y="1895110"/>
            <a:ext cx="1409700" cy="457200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C115B94-8139-75F2-740C-DAF9EE83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098" y="2352310"/>
            <a:ext cx="2425700" cy="1130300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F1D54AC2-0E7F-B57D-34DC-CCA23BACB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98" y="3429000"/>
            <a:ext cx="2082800" cy="596900"/>
          </a:xfrm>
          <a:prstGeom prst="rect">
            <a:avLst/>
          </a:prstGeom>
        </p:spPr>
      </p:pic>
      <p:pic>
        <p:nvPicPr>
          <p:cNvPr id="4" name="Immagine 3" descr="Immagine che contiene testo, diagramma, calligrafia, linea&#10;&#10;Descrizione generata automaticamente">
            <a:extLst>
              <a:ext uri="{FF2B5EF4-FFF2-40B4-BE49-F238E27FC236}">
                <a16:creationId xmlns:a16="http://schemas.microsoft.com/office/drawing/2014/main" id="{D903A18D-FB7E-0137-09BD-1768C5B93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8841" y="4025900"/>
            <a:ext cx="3347357" cy="17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51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 err="1"/>
              <a:t>Softmax</a:t>
            </a:r>
            <a:r>
              <a:rPr lang="en-GB" sz="4000" dirty="0"/>
              <a:t> Regression (2) 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4"/>
            <a:ext cx="8818500" cy="5081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objective is to have a model that estimates a high probability for the target class and consequently a low probability for the other classes </a:t>
            </a:r>
          </a:p>
          <a:p>
            <a:pPr lvl="0"/>
            <a:r>
              <a:rPr lang="en-GB" dirty="0"/>
              <a:t>We can use as cost function the </a:t>
            </a:r>
            <a:r>
              <a:rPr lang="en-GB" b="1" dirty="0"/>
              <a:t>cross entropy</a:t>
            </a:r>
            <a:r>
              <a:rPr lang="en-GB" dirty="0"/>
              <a:t>: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1"/>
            <a:r>
              <a:rPr lang="en-GB" dirty="0"/>
              <a:t>with just two classes it is equivalent to the Logistic Regression cost function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The gradient vector of this cost function is given by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r>
              <a:rPr lang="en-GB" dirty="0"/>
              <a:t>Now we can use BGD to find the parameter matrix that minimizes the cost function</a:t>
            </a:r>
          </a:p>
          <a:p>
            <a:pPr lvl="0"/>
            <a:endParaRPr lang="en-GB" dirty="0"/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A89F424-F096-6E36-14C3-29CE9B758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96" y="2296592"/>
            <a:ext cx="2781300" cy="8128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737C073-58EA-AACC-7C1B-18141CB9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96" y="4516718"/>
            <a:ext cx="3200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44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Cost Function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64253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measure of </a:t>
            </a:r>
            <a:r>
              <a:rPr lang="en-GB" b="1" dirty="0"/>
              <a:t>how well the model fits the training data</a:t>
            </a:r>
            <a:endParaRPr lang="en-GB" dirty="0"/>
          </a:p>
          <a:p>
            <a:pPr lvl="0"/>
            <a:r>
              <a:rPr lang="en-GB" dirty="0"/>
              <a:t>In the linear case we use the </a:t>
            </a:r>
            <a:r>
              <a:rPr lang="en-GB" b="1" dirty="0"/>
              <a:t>Root Mean Square Error </a:t>
            </a:r>
            <a:r>
              <a:rPr lang="en-GB" dirty="0"/>
              <a:t>(RMSE) of the difference between the actual values of the training set and the predicted values (</a:t>
            </a:r>
            <a:r>
              <a:rPr lang="en-GB" b="1" dirty="0"/>
              <a:t>residuals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Immagine 1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C3DEB83F-FC7D-F21B-3440-1AA1405D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73" y="3082504"/>
            <a:ext cx="6188438" cy="345547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474F78B-0EC1-DD13-E1F7-42CE7CB52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07" y="2160284"/>
            <a:ext cx="6946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6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 err="1"/>
              <a:t>Softmax</a:t>
            </a:r>
            <a:r>
              <a:rPr lang="en-GB" sz="4000" dirty="0"/>
              <a:t> Regression (3) 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113384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We ca use </a:t>
            </a:r>
            <a:r>
              <a:rPr lang="en-GB" dirty="0" err="1"/>
              <a:t>Softmax</a:t>
            </a:r>
            <a:r>
              <a:rPr lang="en-GB" dirty="0"/>
              <a:t> Regression to classify the iris flowers into all three classes</a:t>
            </a:r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5AD1FCA9-6C26-9330-F0D3-1748A0C9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  <p:pic>
        <p:nvPicPr>
          <p:cNvPr id="5" name="Immagine 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4803E31E-8D0A-B2F6-4A60-21DB85C6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2" y="1879628"/>
            <a:ext cx="8965936" cy="38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62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Exercise</a:t>
            </a: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311700" y="1006092"/>
            <a:ext cx="8520600" cy="5635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/>
              <a:t>Implement Batch Gradient Descent with Early Stopping for </a:t>
            </a:r>
            <a:r>
              <a:rPr lang="en-GB" sz="1800" dirty="0" err="1"/>
              <a:t>Softmax</a:t>
            </a:r>
            <a:r>
              <a:rPr lang="en-GB" sz="1800" dirty="0"/>
              <a:t> Regression, without using Scikit-Learn on the Iris dataset</a:t>
            </a:r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sz="1800" dirty="0"/>
          </a:p>
          <a:p>
            <a:pPr marL="120650" indent="0">
              <a:buNone/>
            </a:pPr>
            <a:endParaRPr lang="en-GB" sz="1800" dirty="0"/>
          </a:p>
          <a:p>
            <a:pPr lvl="0"/>
            <a:endParaRPr lang="en-GB" sz="1800" dirty="0"/>
          </a:p>
          <a:p>
            <a:pPr lvl="0"/>
            <a:endParaRPr lang="en-GB" dirty="0"/>
          </a:p>
        </p:txBody>
      </p:sp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05244E17-04E5-5BBC-5905-12E9643A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0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Cost Function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058299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This can be written much more concisely using a vectorized form and we can remove one of the summations in the cost function:</a:t>
            </a:r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marL="120650" lvl="0" indent="0">
              <a:buNone/>
            </a:pPr>
            <a:endParaRPr lang="en-GB" dirty="0"/>
          </a:p>
          <a:p>
            <a:pPr lvl="0"/>
            <a:r>
              <a:rPr lang="en-GB" dirty="0"/>
              <a:t>we can define also the training set in a matrix form and remove also the second summation:</a:t>
            </a:r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lvl="0"/>
            <a:endParaRPr lang="en-GB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DC9123C-1EA1-910B-423E-51DBB272B531}"/>
              </a:ext>
            </a:extLst>
          </p:cNvPr>
          <p:cNvGrpSpPr/>
          <p:nvPr/>
        </p:nvGrpSpPr>
        <p:grpSpPr>
          <a:xfrm>
            <a:off x="590722" y="1805462"/>
            <a:ext cx="8007811" cy="1270000"/>
            <a:chOff x="590722" y="1545967"/>
            <a:chExt cx="8007811" cy="1270000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6126335-C432-3036-73E2-80BC6BE4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722" y="1545967"/>
              <a:ext cx="1092200" cy="1270000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3A86F74D-38F8-F83C-CD74-D573BBBC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894" y="1545967"/>
              <a:ext cx="1358900" cy="12700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F6022848-232D-3181-92D8-2C49BC8D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37000" y="1927996"/>
              <a:ext cx="1003300" cy="431800"/>
            </a:xfrm>
            <a:prstGeom prst="rect">
              <a:avLst/>
            </a:prstGeom>
          </p:spPr>
        </p:pic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D8104D99-A2F2-82E2-27A0-13CADFAAA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9733" y="1849394"/>
              <a:ext cx="3098800" cy="762000"/>
            </a:xfrm>
            <a:prstGeom prst="rect">
              <a:avLst/>
            </a:prstGeom>
          </p:spPr>
        </p:pic>
        <p:sp>
          <p:nvSpPr>
            <p:cNvPr id="14" name="Freccia destra 13">
              <a:extLst>
                <a:ext uri="{FF2B5EF4-FFF2-40B4-BE49-F238E27FC236}">
                  <a16:creationId xmlns:a16="http://schemas.microsoft.com/office/drawing/2014/main" id="{33DF9DCF-8A59-FE34-5042-2D2F22FBCF96}"/>
                </a:ext>
              </a:extLst>
            </p:cNvPr>
            <p:cNvSpPr/>
            <p:nvPr/>
          </p:nvSpPr>
          <p:spPr>
            <a:xfrm flipV="1">
              <a:off x="3490415" y="2051221"/>
              <a:ext cx="349765" cy="259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reccia destra 14">
              <a:extLst>
                <a:ext uri="{FF2B5EF4-FFF2-40B4-BE49-F238E27FC236}">
                  <a16:creationId xmlns:a16="http://schemas.microsoft.com/office/drawing/2014/main" id="{E050830B-9386-9745-7E39-726B37C3471C}"/>
                </a:ext>
              </a:extLst>
            </p:cNvPr>
            <p:cNvSpPr/>
            <p:nvPr/>
          </p:nvSpPr>
          <p:spPr>
            <a:xfrm flipV="1">
              <a:off x="5066929" y="2063577"/>
              <a:ext cx="349765" cy="25949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78A3E9CE-2741-4DB7-063F-5F276BD8D7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17" y="3955095"/>
            <a:ext cx="4076700" cy="144780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004892B3-F701-3ABD-2E99-664A3B1165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817" y="5318208"/>
            <a:ext cx="1257300" cy="13081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CE389B9-A33D-B9FC-5642-F90141F905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052" y="4924508"/>
            <a:ext cx="2997200" cy="787400"/>
          </a:xfrm>
          <a:prstGeom prst="rect">
            <a:avLst/>
          </a:prstGeom>
        </p:spPr>
      </p:pic>
      <p:sp>
        <p:nvSpPr>
          <p:cNvPr id="23" name="Freccia destra 22">
            <a:extLst>
              <a:ext uri="{FF2B5EF4-FFF2-40B4-BE49-F238E27FC236}">
                <a16:creationId xmlns:a16="http://schemas.microsoft.com/office/drawing/2014/main" id="{FBAA60D8-03FB-5E8C-7DE9-18BBE9F3D551}"/>
              </a:ext>
            </a:extLst>
          </p:cNvPr>
          <p:cNvSpPr/>
          <p:nvPr/>
        </p:nvSpPr>
        <p:spPr>
          <a:xfrm flipV="1">
            <a:off x="4992701" y="5188462"/>
            <a:ext cx="349765" cy="2594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CFA6CC-C556-EC72-5CDA-32BD15A328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1108" y="5786050"/>
            <a:ext cx="4188426" cy="9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Normal Equation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Cost function can be minimized using a closed-form solution:</a:t>
            </a:r>
          </a:p>
          <a:p>
            <a:pPr lvl="0"/>
            <a:endParaRPr lang="en-GB" dirty="0"/>
          </a:p>
          <a:p>
            <a:pPr lvl="1"/>
            <a:endParaRPr lang="en-GB" sz="800" dirty="0"/>
          </a:p>
          <a:p>
            <a:r>
              <a:rPr lang="en-GB" dirty="0"/>
              <a:t>Notice: 𝑋𝜃 and 𝑦 are </a:t>
            </a:r>
            <a:r>
              <a:rPr lang="en-GB" b="1" dirty="0"/>
              <a:t>vectors</a:t>
            </a:r>
            <a:r>
              <a:rPr lang="en-GB" dirty="0"/>
              <a:t>, when we multiply, it </a:t>
            </a:r>
            <a:r>
              <a:rPr lang="en-GB" b="1" dirty="0"/>
              <a:t>doesn't matter what order </a:t>
            </a:r>
            <a:r>
              <a:rPr lang="en-GB" dirty="0"/>
              <a:t>(if the dimensions work out):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To find where J has a minimum, we derive and compare to 0: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Assuming that the matrix 𝑋</a:t>
            </a:r>
            <a:r>
              <a:rPr lang="en-GB" baseline="30000" dirty="0"/>
              <a:t>𝑇</a:t>
            </a:r>
            <a:r>
              <a:rPr lang="en-GB" dirty="0"/>
              <a:t>𝑋 is </a:t>
            </a:r>
            <a:r>
              <a:rPr lang="en-GB" b="1" dirty="0"/>
              <a:t>invertible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                            is s called </a:t>
            </a:r>
            <a:r>
              <a:rPr lang="en-GB" b="1" dirty="0"/>
              <a:t>pseudoinverse</a:t>
            </a:r>
            <a:r>
              <a:rPr lang="en-GB" dirty="0"/>
              <a:t> of  </a:t>
            </a:r>
            <a:r>
              <a:rPr lang="en-GB" i="1" dirty="0"/>
              <a:t>X</a:t>
            </a:r>
            <a:r>
              <a:rPr lang="en-GB" dirty="0"/>
              <a:t> and expressed as </a:t>
            </a:r>
            <a:r>
              <a:rPr lang="en-GB" i="1" dirty="0"/>
              <a:t>X</a:t>
            </a:r>
            <a:r>
              <a:rPr lang="en-GB" i="1" baseline="30000" dirty="0"/>
              <a:t>+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899A106-F6FA-BF71-5098-F61EE9A4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63" y="1600019"/>
            <a:ext cx="7398898" cy="57841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FD4174E-2B28-D9D7-3D6B-31D0F7AE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12" y="2756971"/>
            <a:ext cx="3885818" cy="5393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8F963C6-18AB-B391-93FF-F29B3DB0C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12" y="3740831"/>
            <a:ext cx="3161842" cy="7504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D70D0E-5FCA-8FF5-DA48-B1BF64F4F2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405" y="3855719"/>
            <a:ext cx="1803400" cy="5207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48119E-AC08-D9C7-F50C-450D06301305}"/>
              </a:ext>
            </a:extLst>
          </p:cNvPr>
          <p:cNvSpPr txBox="1"/>
          <p:nvPr/>
        </p:nvSpPr>
        <p:spPr>
          <a:xfrm>
            <a:off x="4118030" y="39093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=&gt;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1F63901-A090-3383-5046-50B668AEB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212" y="5067191"/>
            <a:ext cx="2204292" cy="54815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2007354-7FE2-5F3B-B1CE-3A5983B5D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8807" y="5748165"/>
            <a:ext cx="1353545" cy="33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5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Normal Equation (2)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212537"/>
            <a:ext cx="8818500" cy="5224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We can generate some linear-looking </a:t>
            </a:r>
            <a:br>
              <a:rPr lang="en-GB" dirty="0"/>
            </a:br>
            <a:r>
              <a:rPr lang="en-GB" dirty="0"/>
              <a:t>data </a:t>
            </a:r>
          </a:p>
          <a:p>
            <a:pPr lvl="1"/>
            <a:r>
              <a:rPr lang="en-GB" dirty="0"/>
              <a:t>y = 4 + 3x + gaussian noise equation</a:t>
            </a:r>
          </a:p>
          <a:p>
            <a:endParaRPr lang="en-GB" dirty="0"/>
          </a:p>
          <a:p>
            <a:r>
              <a:rPr lang="en-GB" dirty="0"/>
              <a:t>Then we compute the best line using </a:t>
            </a:r>
            <a:br>
              <a:rPr lang="en-GB" dirty="0"/>
            </a:br>
            <a:r>
              <a:rPr lang="en-GB" dirty="0"/>
              <a:t>the Normal Equation</a:t>
            </a:r>
          </a:p>
          <a:p>
            <a:pPr lvl="1"/>
            <a:endParaRPr lang="en-GB" dirty="0"/>
          </a:p>
          <a:p>
            <a:endParaRPr lang="en-GB" dirty="0">
              <a:highlight>
                <a:srgbClr val="FFFF00"/>
              </a:highlight>
            </a:endParaRPr>
          </a:p>
          <a:p>
            <a:r>
              <a:rPr lang="en-GB" dirty="0"/>
              <a:t>We obtain: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close enough to 4 and 3</a:t>
            </a:r>
          </a:p>
          <a:p>
            <a:pPr lvl="1"/>
            <a:r>
              <a:rPr lang="en-GB" dirty="0"/>
              <a:t>noise made impossible to recover the exact </a:t>
            </a:r>
            <a:br>
              <a:rPr lang="en-GB" dirty="0"/>
            </a:br>
            <a:r>
              <a:rPr lang="en-GB" dirty="0"/>
              <a:t>parameters of the original function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C2D97DF-5547-E7F5-C1B6-4F62B926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381" y="1113680"/>
            <a:ext cx="3982919" cy="26999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7068D5-A059-46D0-58E5-BE8D112F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038" y="3788966"/>
            <a:ext cx="3982919" cy="271902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05FCE5-4946-B3DB-CCF1-45D71571B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50" y="4280313"/>
            <a:ext cx="2489735" cy="500121"/>
          </a:xfrm>
          <a:prstGeom prst="rect">
            <a:avLst/>
          </a:prstGeom>
        </p:spPr>
      </p:pic>
      <p:pic>
        <p:nvPicPr>
          <p:cNvPr id="2" name="Immagine 1" descr="Immagine che contiene Carattere, Elementi grafici, logo, cerchio&#10;&#10;Descrizione generata automaticamente">
            <a:extLst>
              <a:ext uri="{FF2B5EF4-FFF2-40B4-BE49-F238E27FC236}">
                <a16:creationId xmlns:a16="http://schemas.microsoft.com/office/drawing/2014/main" id="{19A4E658-D2F5-46D9-9573-8282982B3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668" y="99752"/>
            <a:ext cx="407258" cy="4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0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Normal Equation (3)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62750" y="1382852"/>
            <a:ext cx="8818500" cy="4813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The </a:t>
            </a:r>
            <a:r>
              <a:rPr lang="en-GB" b="1" dirty="0"/>
              <a:t>computational complexity</a:t>
            </a:r>
            <a:r>
              <a:rPr lang="en-GB" dirty="0"/>
              <a:t> of inverting such matrix is typically about  O(n</a:t>
            </a:r>
            <a:r>
              <a:rPr lang="en-GB" baseline="30000" dirty="0"/>
              <a:t>2</a:t>
            </a:r>
            <a:r>
              <a:rPr lang="en-GB" dirty="0"/>
              <a:t>) to O(n</a:t>
            </a:r>
            <a:r>
              <a:rPr lang="en-GB" baseline="30000" dirty="0"/>
              <a:t>3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depending on the implementation</a:t>
            </a:r>
          </a:p>
          <a:p>
            <a:pPr lvl="1"/>
            <a:r>
              <a:rPr lang="en-GB" dirty="0"/>
              <a:t>gets very </a:t>
            </a:r>
            <a:r>
              <a:rPr lang="en-GB" b="1" dirty="0"/>
              <a:t>slow when the number of features grows </a:t>
            </a:r>
            <a:r>
              <a:rPr lang="en-GB" dirty="0"/>
              <a:t>large (e.g., 100,000)</a:t>
            </a:r>
          </a:p>
          <a:p>
            <a:pPr lvl="1"/>
            <a:endParaRPr lang="en-GB" dirty="0"/>
          </a:p>
          <a:p>
            <a:r>
              <a:rPr lang="en-GB" dirty="0"/>
              <a:t>However, the </a:t>
            </a:r>
            <a:r>
              <a:rPr lang="en-GB" b="1" dirty="0"/>
              <a:t>complexity is linear with the number of instances</a:t>
            </a:r>
            <a:r>
              <a:rPr lang="en-GB" dirty="0"/>
              <a:t> in the training set O(m)</a:t>
            </a:r>
          </a:p>
          <a:p>
            <a:pPr lvl="1"/>
            <a:r>
              <a:rPr lang="en-GB" b="1" dirty="0"/>
              <a:t>handle large training sets efficiently</a:t>
            </a:r>
          </a:p>
          <a:p>
            <a:pPr lvl="1"/>
            <a:r>
              <a:rPr lang="en-GB" dirty="0"/>
              <a:t>provided they can fit in memory</a:t>
            </a:r>
          </a:p>
          <a:p>
            <a:pPr lvl="1"/>
            <a:endParaRPr lang="en-GB" dirty="0"/>
          </a:p>
          <a:p>
            <a:r>
              <a:rPr lang="en-GB" b="1" dirty="0"/>
              <a:t>Predictions are very fast</a:t>
            </a:r>
            <a:r>
              <a:rPr lang="en-GB" dirty="0"/>
              <a:t>: the computational complexity is linear regarding both the number of instances and the number of features</a:t>
            </a:r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831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 idx="4294967295"/>
          </p:nvPr>
        </p:nvSpPr>
        <p:spPr>
          <a:xfrm>
            <a:off x="311700" y="421233"/>
            <a:ext cx="8520600" cy="62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000" dirty="0"/>
              <a:t>Gradient Descent (1)</a:t>
            </a:r>
            <a:endParaRPr sz="40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>
            <a:off x="141303" y="977160"/>
            <a:ext cx="8854416" cy="5562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A generic </a:t>
            </a:r>
            <a:r>
              <a:rPr lang="en-GB" b="1" dirty="0"/>
              <a:t>optimization algorithm</a:t>
            </a:r>
          </a:p>
          <a:p>
            <a:pPr lvl="1"/>
            <a:r>
              <a:rPr lang="en-GB" dirty="0"/>
              <a:t>where there are many features </a:t>
            </a:r>
          </a:p>
          <a:p>
            <a:pPr lvl="1"/>
            <a:r>
              <a:rPr lang="en-GB" dirty="0"/>
              <a:t>too many training instances to fit in memory</a:t>
            </a:r>
          </a:p>
          <a:p>
            <a:r>
              <a:rPr lang="en-GB" dirty="0"/>
              <a:t>Main idea: the </a:t>
            </a:r>
            <a:r>
              <a:rPr lang="en-GB" b="1" dirty="0"/>
              <a:t>gradient</a:t>
            </a:r>
            <a:r>
              <a:rPr lang="en-GB" dirty="0"/>
              <a:t> (the vector of partial derivatives) gives </a:t>
            </a:r>
            <a:r>
              <a:rPr lang="en-GB" b="1" dirty="0"/>
              <a:t>the direction </a:t>
            </a:r>
            <a:r>
              <a:rPr lang="en-GB" dirty="0"/>
              <a:t>in which a function </a:t>
            </a:r>
            <a:r>
              <a:rPr lang="en-GB" b="1" dirty="0"/>
              <a:t>most quickly increases</a:t>
            </a:r>
            <a:endParaRPr lang="en-GB" sz="800" b="1" dirty="0"/>
          </a:p>
          <a:p>
            <a:pPr marL="59055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Immagine 3" descr="Immagine che contiene diagramma, linea, Diagramma, testo&#10;&#10;Descrizione generata automaticamente">
            <a:extLst>
              <a:ext uri="{FF2B5EF4-FFF2-40B4-BE49-F238E27FC236}">
                <a16:creationId xmlns:a16="http://schemas.microsoft.com/office/drawing/2014/main" id="{8FDD9D41-2636-5643-6561-B2B641D31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67" y="2756433"/>
            <a:ext cx="5387546" cy="38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96916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19645</TotalTime>
  <Words>2825</Words>
  <Application>Microsoft Macintosh PowerPoint</Application>
  <PresentationFormat>Presentazione su schermo (4:3)</PresentationFormat>
  <Paragraphs>492</Paragraphs>
  <Slides>41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41</vt:i4>
      </vt:variant>
    </vt:vector>
  </HeadingPairs>
  <TitlesOfParts>
    <vt:vector size="46" baseType="lpstr">
      <vt:lpstr>Economica</vt:lpstr>
      <vt:lpstr>Arial</vt:lpstr>
      <vt:lpstr>Open Sans</vt:lpstr>
      <vt:lpstr>Menlo</vt:lpstr>
      <vt:lpstr>Luxe</vt:lpstr>
      <vt:lpstr>Linear Models</vt:lpstr>
      <vt:lpstr>Topics</vt:lpstr>
      <vt:lpstr>Linear Regression Model</vt:lpstr>
      <vt:lpstr>Cost Function (1)</vt:lpstr>
      <vt:lpstr>Cost Function (2)</vt:lpstr>
      <vt:lpstr>Normal Equation (1)</vt:lpstr>
      <vt:lpstr>Normal Equation (2)</vt:lpstr>
      <vt:lpstr>Normal Equation (3)</vt:lpstr>
      <vt:lpstr>Gradient Descent (1)</vt:lpstr>
      <vt:lpstr>Gradient Descent (2)</vt:lpstr>
      <vt:lpstr>Learning rate</vt:lpstr>
      <vt:lpstr>Global and local minimum</vt:lpstr>
      <vt:lpstr>Gradient Estimation (1)</vt:lpstr>
      <vt:lpstr>Gradient Estimation (2)</vt:lpstr>
      <vt:lpstr>Gradient Estimation (3)</vt:lpstr>
      <vt:lpstr>Batch Gradient Descent (BGD) (1)</vt:lpstr>
      <vt:lpstr>Batch Gradient Descent (BGD) (2)</vt:lpstr>
      <vt:lpstr>Stochastic Gradient Descent (SGD) (1)</vt:lpstr>
      <vt:lpstr>Stochastic Gradient Descent (SGD) (2)</vt:lpstr>
      <vt:lpstr>Mini-batch Gradient Descent (MGD) (1)</vt:lpstr>
      <vt:lpstr>Mini-batch Gradient Descent (MGD) (2)</vt:lpstr>
      <vt:lpstr>BGD, SGD, MGD Comparison</vt:lpstr>
      <vt:lpstr>Polynomial Regression Model (1)</vt:lpstr>
      <vt:lpstr>Polynomial Regression Model (2)</vt:lpstr>
      <vt:lpstr>Learning curves (1)</vt:lpstr>
      <vt:lpstr>Learning curves (2)</vt:lpstr>
      <vt:lpstr>Bias-Variance Trade-off</vt:lpstr>
      <vt:lpstr>Regularized models (1)</vt:lpstr>
      <vt:lpstr>Regularized models (2)</vt:lpstr>
      <vt:lpstr>Regularized models (3)</vt:lpstr>
      <vt:lpstr>Early Stopping (1)</vt:lpstr>
      <vt:lpstr>Early Stopping (2)</vt:lpstr>
      <vt:lpstr>Logistic Regression (1)</vt:lpstr>
      <vt:lpstr>Logistic Regression (2)</vt:lpstr>
      <vt:lpstr>Iris Dataset (1)</vt:lpstr>
      <vt:lpstr>Iris Dataset (2)</vt:lpstr>
      <vt:lpstr>Iris Dataset (3)</vt:lpstr>
      <vt:lpstr>Softmax Regression (1) </vt:lpstr>
      <vt:lpstr>Softmax Regression (2) </vt:lpstr>
      <vt:lpstr>Softmax Regression (3) </vt:lpstr>
      <vt:lpstr>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Abstraction</dc:title>
  <dc:subject/>
  <dc:creator/>
  <cp:keywords/>
  <dc:description/>
  <cp:lastModifiedBy>Riccardo Berta</cp:lastModifiedBy>
  <cp:revision>48</cp:revision>
  <dcterms:modified xsi:type="dcterms:W3CDTF">2024-03-22T15:35:13Z</dcterms:modified>
  <cp:category/>
</cp:coreProperties>
</file>